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7"/>
  </p:notesMasterIdLst>
  <p:handoutMasterIdLst>
    <p:handoutMasterId r:id="rId18"/>
  </p:handoutMasterIdLst>
  <p:sldIdLst>
    <p:sldId id="282" r:id="rId3"/>
    <p:sldId id="268" r:id="rId4"/>
    <p:sldId id="264" r:id="rId5"/>
    <p:sldId id="271" r:id="rId6"/>
    <p:sldId id="279" r:id="rId7"/>
    <p:sldId id="276" r:id="rId8"/>
    <p:sldId id="272" r:id="rId9"/>
    <p:sldId id="283" r:id="rId10"/>
    <p:sldId id="273" r:id="rId11"/>
    <p:sldId id="284" r:id="rId12"/>
    <p:sldId id="285" r:id="rId13"/>
    <p:sldId id="280" r:id="rId14"/>
    <p:sldId id="286" r:id="rId15"/>
    <p:sldId id="270"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Roboto" panose="02000000000000000000" pitchFamily="2" charset="0"/>
      <p:regular r:id="rId23"/>
      <p:bold r:id="rId24"/>
      <p:italic r:id="rId25"/>
      <p:boldItalic r:id="rId26"/>
    </p:embeddedFont>
    <p:embeddedFont>
      <p:font typeface="Twinkl" panose="02000000000000000000" pitchFamily="2"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2E5"/>
    <a:srgbClr val="00649C"/>
    <a:srgbClr val="127A3D"/>
    <a:srgbClr val="373737"/>
    <a:srgbClr val="6C9E72"/>
    <a:srgbClr val="003F16"/>
    <a:srgbClr val="005722"/>
    <a:srgbClr val="21A6F9"/>
    <a:srgbClr val="4DB1E3"/>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0" autoAdjust="0"/>
    <p:restoredTop sz="94660"/>
  </p:normalViewPr>
  <p:slideViewPr>
    <p:cSldViewPr snapToGrid="0" showGuides="1">
      <p:cViewPr varScale="1">
        <p:scale>
          <a:sx n="86" d="100"/>
          <a:sy n="86" d="100"/>
        </p:scale>
        <p:origin x="1334"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08/12/2022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54429" y="6026316"/>
            <a:ext cx="740228" cy="755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4EB2E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4EB2E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tx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00649C"/>
            </a:solidFill>
            <a:ln>
              <a:solidFill>
                <a:srgbClr val="127A3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4EB2E5"/>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00649C"/>
                </a:solidFill>
                <a:latin typeface="Roboto" panose="02000000000000000000" pitchFamily="2" charset="0"/>
                <a:ea typeface="Roboto" panose="02000000000000000000" pitchFamily="2" charset="0"/>
              </a:rPr>
              <a:t>Disclaimers</a:t>
            </a:r>
            <a:endParaRPr lang="en-GB" sz="2800" b="1" dirty="0">
              <a:solidFill>
                <a:srgbClr val="00649C"/>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6EF39E1-3AEF-776F-F3E4-9C201E3C812D}"/>
              </a:ext>
            </a:extLst>
          </p:cNvPr>
          <p:cNvSpPr/>
          <p:nvPr/>
        </p:nvSpPr>
        <p:spPr>
          <a:xfrm>
            <a:off x="-943677" y="1171935"/>
            <a:ext cx="6168819" cy="854246"/>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3"/>
            <a:r>
              <a:rPr lang="en-GB" dirty="0">
                <a:solidFill>
                  <a:schemeClr val="tx1"/>
                </a:solidFill>
              </a:rPr>
              <a:t>The weather can get very cold in winter. Here are some ways of keeping warm.</a:t>
            </a:r>
          </a:p>
        </p:txBody>
      </p:sp>
      <p:sp>
        <p:nvSpPr>
          <p:cNvPr id="7" name="Rectangle: Rounded Corners 6">
            <a:extLst>
              <a:ext uri="{FF2B5EF4-FFF2-40B4-BE49-F238E27FC236}">
                <a16:creationId xmlns:a16="http://schemas.microsoft.com/office/drawing/2014/main" id="{930233F4-605B-A7ED-7684-299BF4EEE987}"/>
              </a:ext>
            </a:extLst>
          </p:cNvPr>
          <p:cNvSpPr/>
          <p:nvPr/>
        </p:nvSpPr>
        <p:spPr>
          <a:xfrm>
            <a:off x="-702644" y="268022"/>
            <a:ext cx="6635357"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Keeping Warm in Winter</a:t>
            </a:r>
            <a:endParaRPr lang="en-GB" sz="6000" b="1" dirty="0">
              <a:solidFill>
                <a:schemeClr val="bg1"/>
              </a:solidFill>
              <a:latin typeface="+mn-lt"/>
            </a:endParaRPr>
          </a:p>
        </p:txBody>
      </p:sp>
      <p:sp>
        <p:nvSpPr>
          <p:cNvPr id="3" name="Rounded Rectangle 18">
            <a:extLst>
              <a:ext uri="{FF2B5EF4-FFF2-40B4-BE49-F238E27FC236}">
                <a16:creationId xmlns:a16="http://schemas.microsoft.com/office/drawing/2014/main" id="{90DC8F19-561E-A57E-903E-8B640D583060}"/>
              </a:ext>
            </a:extLst>
          </p:cNvPr>
          <p:cNvSpPr/>
          <p:nvPr/>
        </p:nvSpPr>
        <p:spPr>
          <a:xfrm>
            <a:off x="2614784" y="2142384"/>
            <a:ext cx="4782281" cy="547779"/>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r>
              <a:rPr lang="en-GB" dirty="0">
                <a:solidFill>
                  <a:schemeClr val="tx1"/>
                </a:solidFill>
              </a:rPr>
              <a:t>Wear thick clothes and extra layers. </a:t>
            </a:r>
          </a:p>
        </p:txBody>
      </p:sp>
      <p:sp>
        <p:nvSpPr>
          <p:cNvPr id="4" name="Rounded Rectangle 15">
            <a:extLst>
              <a:ext uri="{FF2B5EF4-FFF2-40B4-BE49-F238E27FC236}">
                <a16:creationId xmlns:a16="http://schemas.microsoft.com/office/drawing/2014/main" id="{3CCD0250-7171-D886-3BBC-A096B1A48A73}"/>
              </a:ext>
            </a:extLst>
          </p:cNvPr>
          <p:cNvSpPr/>
          <p:nvPr/>
        </p:nvSpPr>
        <p:spPr>
          <a:xfrm>
            <a:off x="2139899" y="2787879"/>
            <a:ext cx="5186885"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576000" tIns="108000" rIns="108000" bIns="108000" rtlCol="0" anchor="ctr">
            <a:spAutoFit/>
          </a:bodyPr>
          <a:lstStyle/>
          <a:p>
            <a:r>
              <a:rPr lang="en-GB" dirty="0">
                <a:solidFill>
                  <a:schemeClr val="tx1"/>
                </a:solidFill>
              </a:rPr>
              <a:t>Light a fire, use a hot water bottle or switch on your heating to keep your house nice and warm. </a:t>
            </a:r>
          </a:p>
        </p:txBody>
      </p:sp>
      <p:sp>
        <p:nvSpPr>
          <p:cNvPr id="8" name="Rounded Rectangle 18">
            <a:extLst>
              <a:ext uri="{FF2B5EF4-FFF2-40B4-BE49-F238E27FC236}">
                <a16:creationId xmlns:a16="http://schemas.microsoft.com/office/drawing/2014/main" id="{F103B5DA-478C-009E-D540-F187DD9BA312}"/>
              </a:ext>
            </a:extLst>
          </p:cNvPr>
          <p:cNvSpPr/>
          <p:nvPr/>
        </p:nvSpPr>
        <p:spPr>
          <a:xfrm>
            <a:off x="3104144" y="4056400"/>
            <a:ext cx="4203544"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r>
              <a:rPr lang="en-GB" dirty="0">
                <a:solidFill>
                  <a:schemeClr val="tx1"/>
                </a:solidFill>
              </a:rPr>
              <a:t>Eat hot meals, such as stews or porridge and drink hot drinks, </a:t>
            </a:r>
            <a:br>
              <a:rPr lang="en-GB" dirty="0">
                <a:solidFill>
                  <a:schemeClr val="tx1"/>
                </a:solidFill>
              </a:rPr>
            </a:br>
            <a:r>
              <a:rPr lang="en-GB" dirty="0">
                <a:solidFill>
                  <a:schemeClr val="tx1"/>
                </a:solidFill>
              </a:rPr>
              <a:t>such as hot chocolate. </a:t>
            </a:r>
          </a:p>
        </p:txBody>
      </p:sp>
      <p:pic>
        <p:nvPicPr>
          <p:cNvPr id="21" name="Picture 20">
            <a:extLst>
              <a:ext uri="{FF2B5EF4-FFF2-40B4-BE49-F238E27FC236}">
                <a16:creationId xmlns:a16="http://schemas.microsoft.com/office/drawing/2014/main" id="{DCA9EC4F-5288-5778-EB09-6B603182B3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32" t="349" r="16930" b="-349"/>
          <a:stretch/>
        </p:blipFill>
        <p:spPr>
          <a:xfrm>
            <a:off x="6671681" y="1303839"/>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56AB34CE-D52C-05D7-A0AA-FE7D63BCE14E}"/>
              </a:ext>
            </a:extLst>
          </p:cNvPr>
          <p:cNvPicPr>
            <a:picLocks noChangeAspect="1"/>
          </p:cNvPicPr>
          <p:nvPr/>
        </p:nvPicPr>
        <p:blipFill rotWithShape="1">
          <a:blip r:embed="rId3">
            <a:extLst>
              <a:ext uri="{28A0092B-C50C-407E-A947-70E740481C1C}">
                <a14:useLocalDpi xmlns:a14="http://schemas.microsoft.com/office/drawing/2010/main" val="0"/>
              </a:ext>
            </a:extLst>
          </a:blip>
          <a:srcRect l="17518" t="218" r="14847" b="2889"/>
          <a:stretch/>
        </p:blipFill>
        <p:spPr>
          <a:xfrm>
            <a:off x="688134" y="2488428"/>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7F425B0A-C272-B906-CB84-72E42EDD229B}"/>
              </a:ext>
            </a:extLst>
          </p:cNvPr>
          <p:cNvSpPr/>
          <p:nvPr/>
        </p:nvSpPr>
        <p:spPr>
          <a:xfrm>
            <a:off x="2139900" y="5155401"/>
            <a:ext cx="2680674" cy="16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3C1E89A-5817-1E9A-BD9D-73E1F40227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46" t="-581" r="9161" b="581"/>
          <a:stretch/>
        </p:blipFill>
        <p:spPr>
          <a:xfrm>
            <a:off x="6791423" y="3607528"/>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0AC1907A-1B1A-4EFD-D78F-9A856300B01C}"/>
              </a:ext>
            </a:extLst>
          </p:cNvPr>
          <p:cNvSpPr/>
          <p:nvPr/>
        </p:nvSpPr>
        <p:spPr>
          <a:xfrm>
            <a:off x="3940629" y="5324921"/>
            <a:ext cx="293914" cy="50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oogle Shape;187;p10">
            <a:extLst>
              <a:ext uri="{FF2B5EF4-FFF2-40B4-BE49-F238E27FC236}">
                <a16:creationId xmlns:a16="http://schemas.microsoft.com/office/drawing/2014/main" id="{1C5EE4F3-3037-193C-B87B-39FD061119EA}"/>
              </a:ext>
            </a:extLst>
          </p:cNvPr>
          <p:cNvSpPr/>
          <p:nvPr/>
        </p:nvSpPr>
        <p:spPr>
          <a:xfrm>
            <a:off x="1678209" y="5155402"/>
            <a:ext cx="3142365" cy="1160713"/>
          </a:xfrm>
          <a:prstGeom prst="wedgeRoundRectCallout">
            <a:avLst>
              <a:gd name="adj1" fmla="val -57814"/>
              <a:gd name="adj2" fmla="val -5131"/>
              <a:gd name="adj3" fmla="val 16667"/>
            </a:avLst>
          </a:prstGeom>
          <a:solidFill>
            <a:srgbClr val="00649C">
              <a:alpha val="20000"/>
            </a:srgbClr>
          </a:solidFill>
          <a:ln w="28575" cap="flat" cmpd="sng">
            <a:solidFill>
              <a:srgbClr val="00649C"/>
            </a:solidFill>
            <a:prstDash val="solid"/>
            <a:miter lim="800000"/>
            <a:headEnd type="none" w="sm" len="sm"/>
            <a:tailEnd type="none" w="sm" len="sm"/>
          </a:ln>
        </p:spPr>
        <p:txBody>
          <a:bodyPr spcFirstLastPara="1" wrap="square" lIns="108000" tIns="108000" rIns="108000" bIns="108000" anchor="ctr" anchorCtr="0">
            <a:spAutoFit/>
          </a:bodyPr>
          <a:lstStyle/>
          <a:p>
            <a:pPr lvl="0"/>
            <a:r>
              <a:rPr lang="en-GB" dirty="0">
                <a:solidFill>
                  <a:schemeClr val="dk1"/>
                </a:solidFill>
                <a:latin typeface="Twinkl" panose="02000000000000000000" pitchFamily="2" charset="0"/>
                <a:sym typeface="Arial"/>
              </a:rPr>
              <a:t>Can you think of anything else you might do to stay warm in winter?</a:t>
            </a:r>
          </a:p>
        </p:txBody>
      </p:sp>
      <p:pic>
        <p:nvPicPr>
          <p:cNvPr id="9" name="Picture 8">
            <a:extLst>
              <a:ext uri="{FF2B5EF4-FFF2-40B4-BE49-F238E27FC236}">
                <a16:creationId xmlns:a16="http://schemas.microsoft.com/office/drawing/2014/main" id="{25FD4758-9433-89E8-4601-A381364D86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1841" y="4765054"/>
            <a:ext cx="1369486" cy="2819122"/>
          </a:xfrm>
          <a:prstGeom prst="rect">
            <a:avLst/>
          </a:prstGeom>
        </p:spPr>
      </p:pic>
    </p:spTree>
    <p:extLst>
      <p:ext uri="{BB962C8B-B14F-4D97-AF65-F5344CB8AC3E}">
        <p14:creationId xmlns:p14="http://schemas.microsoft.com/office/powerpoint/2010/main" val="8878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right)">
                                      <p:cBhvr>
                                        <p:cTn id="45" dur="1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
            <a:extLst>
              <a:ext uri="{FF2B5EF4-FFF2-40B4-BE49-F238E27FC236}">
                <a16:creationId xmlns:a16="http://schemas.microsoft.com/office/drawing/2014/main" id="{3525E596-F8F7-F3B6-945A-74E474D46FEB}"/>
              </a:ext>
            </a:extLst>
          </p:cNvPr>
          <p:cNvSpPr/>
          <p:nvPr/>
        </p:nvSpPr>
        <p:spPr>
          <a:xfrm>
            <a:off x="1665515" y="4885631"/>
            <a:ext cx="5649686" cy="1160713"/>
          </a:xfrm>
          <a:prstGeom prst="round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GB" dirty="0">
                <a:solidFill>
                  <a:schemeClr val="tx1"/>
                </a:solidFill>
              </a:rPr>
              <a:t>Chinese and Lunar New Year marks the start of the lunar calendar and is celebrated on a different day each year in January or February. </a:t>
            </a:r>
          </a:p>
        </p:txBody>
      </p:sp>
      <p:sp>
        <p:nvSpPr>
          <p:cNvPr id="22" name="Rounded Rectangle 2">
            <a:extLst>
              <a:ext uri="{FF2B5EF4-FFF2-40B4-BE49-F238E27FC236}">
                <a16:creationId xmlns:a16="http://schemas.microsoft.com/office/drawing/2014/main" id="{D31C32E5-F353-2216-D1EA-CE995D51271B}"/>
              </a:ext>
            </a:extLst>
          </p:cNvPr>
          <p:cNvSpPr/>
          <p:nvPr/>
        </p:nvSpPr>
        <p:spPr>
          <a:xfrm>
            <a:off x="729342" y="3491496"/>
            <a:ext cx="7144157"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Christmas is celebrated by Christians around the world in December. Christmas Day is believed to be the day that </a:t>
            </a:r>
            <a:br>
              <a:rPr lang="en-GB" dirty="0">
                <a:solidFill>
                  <a:schemeClr val="tx1"/>
                </a:solidFill>
              </a:rPr>
            </a:br>
            <a:r>
              <a:rPr lang="en-GB" dirty="0">
                <a:solidFill>
                  <a:schemeClr val="tx1"/>
                </a:solidFill>
              </a:rPr>
              <a:t>Jesus was born and many people give each other gifts. </a:t>
            </a:r>
          </a:p>
        </p:txBody>
      </p:sp>
      <p:sp>
        <p:nvSpPr>
          <p:cNvPr id="13" name="Rounded Rectangle 2">
            <a:extLst>
              <a:ext uri="{FF2B5EF4-FFF2-40B4-BE49-F238E27FC236}">
                <a16:creationId xmlns:a16="http://schemas.microsoft.com/office/drawing/2014/main" id="{C39EE02D-06E6-E9ED-1E9B-F9465863D191}"/>
              </a:ext>
            </a:extLst>
          </p:cNvPr>
          <p:cNvSpPr/>
          <p:nvPr/>
        </p:nvSpPr>
        <p:spPr>
          <a:xfrm>
            <a:off x="1665515" y="2405105"/>
            <a:ext cx="5083628" cy="846779"/>
          </a:xfrm>
          <a:prstGeom prst="roundRect">
            <a:avLst>
              <a:gd name="adj" fmla="val 15540"/>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GB" dirty="0">
                <a:solidFill>
                  <a:schemeClr val="tx1"/>
                </a:solidFill>
              </a:rPr>
              <a:t>Hanukkah is a Jewish festival that lasts </a:t>
            </a:r>
            <a:br>
              <a:rPr lang="en-GB" dirty="0">
                <a:solidFill>
                  <a:schemeClr val="tx1"/>
                </a:solidFill>
              </a:rPr>
            </a:br>
            <a:r>
              <a:rPr lang="en-GB" dirty="0">
                <a:solidFill>
                  <a:schemeClr val="tx1"/>
                </a:solidFill>
              </a:rPr>
              <a:t>eight days and usually falls in December.</a:t>
            </a:r>
          </a:p>
        </p:txBody>
      </p:sp>
      <p:sp>
        <p:nvSpPr>
          <p:cNvPr id="11" name="Rounded Rectangle 2">
            <a:extLst>
              <a:ext uri="{FF2B5EF4-FFF2-40B4-BE49-F238E27FC236}">
                <a16:creationId xmlns:a16="http://schemas.microsoft.com/office/drawing/2014/main" id="{385C2E6D-662A-11E4-5D5A-7A1E28202308}"/>
              </a:ext>
            </a:extLst>
          </p:cNvPr>
          <p:cNvSpPr/>
          <p:nvPr/>
        </p:nvSpPr>
        <p:spPr>
          <a:xfrm>
            <a:off x="1440063" y="1352869"/>
            <a:ext cx="5940454" cy="831845"/>
          </a:xfrm>
          <a:prstGeom prst="roundRect">
            <a:avLst>
              <a:gd name="adj" fmla="val 13287"/>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Many people for centuries have celebrated the winter solstice, which celebrates the return of the sun.</a:t>
            </a:r>
          </a:p>
        </p:txBody>
      </p:sp>
      <p:sp>
        <p:nvSpPr>
          <p:cNvPr id="7" name="Rectangle: Rounded Corners 6">
            <a:extLst>
              <a:ext uri="{FF2B5EF4-FFF2-40B4-BE49-F238E27FC236}">
                <a16:creationId xmlns:a16="http://schemas.microsoft.com/office/drawing/2014/main" id="{930233F4-605B-A7ED-7684-299BF4EEE987}"/>
              </a:ext>
            </a:extLst>
          </p:cNvPr>
          <p:cNvSpPr/>
          <p:nvPr/>
        </p:nvSpPr>
        <p:spPr>
          <a:xfrm>
            <a:off x="-702645" y="268022"/>
            <a:ext cx="6145501"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Celebrations in Winter</a:t>
            </a:r>
            <a:endParaRPr lang="en-GB" sz="6000" b="1" dirty="0">
              <a:solidFill>
                <a:schemeClr val="bg1"/>
              </a:solidFill>
              <a:latin typeface="+mn-lt"/>
            </a:endParaRPr>
          </a:p>
        </p:txBody>
      </p:sp>
      <p:pic>
        <p:nvPicPr>
          <p:cNvPr id="10" name="Picture 9">
            <a:extLst>
              <a:ext uri="{FF2B5EF4-FFF2-40B4-BE49-F238E27FC236}">
                <a16:creationId xmlns:a16="http://schemas.microsoft.com/office/drawing/2014/main" id="{AF8F7CEE-E32E-9B16-973F-0E610EC1B850}"/>
              </a:ext>
            </a:extLst>
          </p:cNvPr>
          <p:cNvPicPr>
            <a:picLocks noChangeAspect="1"/>
          </p:cNvPicPr>
          <p:nvPr/>
        </p:nvPicPr>
        <p:blipFill>
          <a:blip r:embed="rId2" cstate="print">
            <a:extLst>
              <a:ext uri="{28A0092B-C50C-407E-A947-70E740481C1C}">
                <a14:useLocalDpi xmlns:a14="http://schemas.microsoft.com/office/drawing/2010/main" val="0"/>
              </a:ext>
            </a:extLst>
          </a:blip>
          <a:srcRect l="14552" r="14552"/>
          <a:stretch/>
        </p:blipFill>
        <p:spPr>
          <a:xfrm>
            <a:off x="7011969" y="1262328"/>
            <a:ext cx="1515045" cy="1511158"/>
          </a:xfrm>
          <a:prstGeom prst="ellipse">
            <a:avLst/>
          </a:prstGeom>
          <a:ln w="38100">
            <a:solidFill>
              <a:schemeClr val="bg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4D48B5D-2B39-89E0-1B24-302CCC0AA7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 r="29107" b="244"/>
          <a:stretch/>
        </p:blipFill>
        <p:spPr>
          <a:xfrm>
            <a:off x="616986" y="4736896"/>
            <a:ext cx="1515045" cy="1511158"/>
          </a:xfrm>
          <a:prstGeom prst="ellipse">
            <a:avLst/>
          </a:prstGeom>
          <a:ln w="38100">
            <a:solidFill>
              <a:schemeClr val="bg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CACEB17F-68EC-154E-C505-35EDD8898D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29" t="-498" r="3027" b="284"/>
          <a:stretch/>
        </p:blipFill>
        <p:spPr>
          <a:xfrm>
            <a:off x="7011969" y="3366504"/>
            <a:ext cx="1515045" cy="1511158"/>
          </a:xfrm>
          <a:prstGeom prst="ellipse">
            <a:avLst/>
          </a:prstGeom>
          <a:ln w="38100">
            <a:solidFill>
              <a:schemeClr val="bg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B901852-42D1-E4B3-E7E8-9E79C4F13C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399"/>
          <a:stretch/>
        </p:blipFill>
        <p:spPr>
          <a:xfrm>
            <a:off x="145085" y="2069818"/>
            <a:ext cx="2122498" cy="1268907"/>
          </a:xfrm>
          <a:prstGeom prst="rect">
            <a:avLst/>
          </a:prstGeom>
        </p:spPr>
      </p:pic>
    </p:spTree>
    <p:extLst>
      <p:ext uri="{BB962C8B-B14F-4D97-AF65-F5344CB8AC3E}">
        <p14:creationId xmlns:p14="http://schemas.microsoft.com/office/powerpoint/2010/main" val="2320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anim calcmode="lin" valueType="num">
                                      <p:cBhvr>
                                        <p:cTn id="24" dur="750" fill="hold"/>
                                        <p:tgtEl>
                                          <p:spTgt spid="5"/>
                                        </p:tgtEl>
                                        <p:attrNameLst>
                                          <p:attrName>ppt_x</p:attrName>
                                        </p:attrNameLst>
                                      </p:cBhvr>
                                      <p:tavLst>
                                        <p:tav tm="0">
                                          <p:val>
                                            <p:strVal val="#ppt_x"/>
                                          </p:val>
                                        </p:tav>
                                        <p:tav tm="100000">
                                          <p:val>
                                            <p:strVal val="#ppt_x"/>
                                          </p:val>
                                        </p:tav>
                                      </p:tavLst>
                                    </p:anim>
                                    <p:anim calcmode="lin" valueType="num">
                                      <p:cBhvr>
                                        <p:cTn id="25" dur="7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75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750"/>
                                        <p:tgtEl>
                                          <p:spTgt spid="21"/>
                                        </p:tgtEl>
                                      </p:cBhvr>
                                    </p:animEffect>
                                    <p:anim calcmode="lin" valueType="num">
                                      <p:cBhvr>
                                        <p:cTn id="35" dur="750" fill="hold"/>
                                        <p:tgtEl>
                                          <p:spTgt spid="21"/>
                                        </p:tgtEl>
                                        <p:attrNameLst>
                                          <p:attrName>ppt_x</p:attrName>
                                        </p:attrNameLst>
                                      </p:cBhvr>
                                      <p:tavLst>
                                        <p:tav tm="0">
                                          <p:val>
                                            <p:strVal val="#ppt_x"/>
                                          </p:val>
                                        </p:tav>
                                        <p:tav tm="100000">
                                          <p:val>
                                            <p:strVal val="#ppt_x"/>
                                          </p:val>
                                        </p:tav>
                                      </p:tavLst>
                                    </p:anim>
                                    <p:anim calcmode="lin" valueType="num">
                                      <p:cBhvr>
                                        <p:cTn id="36" dur="75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5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750"/>
                                        <p:tgtEl>
                                          <p:spTgt spid="12"/>
                                        </p:tgtEl>
                                      </p:cBhvr>
                                    </p:animEffect>
                                    <p:anim calcmode="lin" valueType="num">
                                      <p:cBhvr>
                                        <p:cTn id="46" dur="750" fill="hold"/>
                                        <p:tgtEl>
                                          <p:spTgt spid="12"/>
                                        </p:tgtEl>
                                        <p:attrNameLst>
                                          <p:attrName>ppt_x</p:attrName>
                                        </p:attrNameLst>
                                      </p:cBhvr>
                                      <p:tavLst>
                                        <p:tav tm="0">
                                          <p:val>
                                            <p:strVal val="#ppt_x"/>
                                          </p:val>
                                        </p:tav>
                                        <p:tav tm="100000">
                                          <p:val>
                                            <p:strVal val="#ppt_x"/>
                                          </p:val>
                                        </p:tav>
                                      </p:tavLst>
                                    </p:anim>
                                    <p:anim calcmode="lin" valueType="num">
                                      <p:cBhvr>
                                        <p:cTn id="47" dur="75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75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1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
            <a:extLst>
              <a:ext uri="{FF2B5EF4-FFF2-40B4-BE49-F238E27FC236}">
                <a16:creationId xmlns:a16="http://schemas.microsoft.com/office/drawing/2014/main" id="{C39EE02D-06E6-E9ED-1E9B-F9465863D191}"/>
              </a:ext>
            </a:extLst>
          </p:cNvPr>
          <p:cNvSpPr/>
          <p:nvPr/>
        </p:nvSpPr>
        <p:spPr>
          <a:xfrm>
            <a:off x="2024743" y="2813629"/>
            <a:ext cx="4946830" cy="1454355"/>
          </a:xfrm>
          <a:prstGeom prst="roundRect">
            <a:avLst>
              <a:gd name="adj" fmla="val 15540"/>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GB" dirty="0" err="1">
                <a:solidFill>
                  <a:schemeClr val="tx1"/>
                </a:solidFill>
              </a:rPr>
              <a:t>Kwanzaa</a:t>
            </a:r>
            <a:r>
              <a:rPr lang="en-GB" dirty="0">
                <a:solidFill>
                  <a:schemeClr val="tx1"/>
                </a:solidFill>
              </a:rPr>
              <a:t> is based on an ancient African harvest festival and means ‘First Fruits’. It is celebrated from December 26th to January 1st by many African Americans. </a:t>
            </a:r>
          </a:p>
        </p:txBody>
      </p:sp>
      <p:sp>
        <p:nvSpPr>
          <p:cNvPr id="20" name="Rounded Rectangular Callout 24">
            <a:extLst>
              <a:ext uri="{FF2B5EF4-FFF2-40B4-BE49-F238E27FC236}">
                <a16:creationId xmlns:a16="http://schemas.microsoft.com/office/drawing/2014/main" id="{7E301396-7D73-A567-7C88-69CAAC2B2707}"/>
              </a:ext>
            </a:extLst>
          </p:cNvPr>
          <p:cNvSpPr/>
          <p:nvPr/>
        </p:nvSpPr>
        <p:spPr>
          <a:xfrm>
            <a:off x="3886200" y="4824827"/>
            <a:ext cx="2841172" cy="1160713"/>
          </a:xfrm>
          <a:prstGeom prst="wedgeRoundRectCallout">
            <a:avLst>
              <a:gd name="adj1" fmla="val 57833"/>
              <a:gd name="adj2" fmla="val -46571"/>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Do you take part in any of these celebrations in winter time?</a:t>
            </a:r>
          </a:p>
        </p:txBody>
      </p:sp>
      <p:sp>
        <p:nvSpPr>
          <p:cNvPr id="7" name="Rectangle: Rounded Corners 6">
            <a:extLst>
              <a:ext uri="{FF2B5EF4-FFF2-40B4-BE49-F238E27FC236}">
                <a16:creationId xmlns:a16="http://schemas.microsoft.com/office/drawing/2014/main" id="{930233F4-605B-A7ED-7684-299BF4EEE987}"/>
              </a:ext>
            </a:extLst>
          </p:cNvPr>
          <p:cNvSpPr/>
          <p:nvPr/>
        </p:nvSpPr>
        <p:spPr>
          <a:xfrm>
            <a:off x="-702645" y="268022"/>
            <a:ext cx="6058415"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Celebrations in Winter</a:t>
            </a:r>
            <a:endParaRPr lang="en-GB" sz="6000" b="1" dirty="0">
              <a:solidFill>
                <a:schemeClr val="bg1"/>
              </a:solidFill>
              <a:latin typeface="+mn-lt"/>
            </a:endParaRPr>
          </a:p>
        </p:txBody>
      </p:sp>
      <p:sp>
        <p:nvSpPr>
          <p:cNvPr id="19" name="Rounded Rectangle 2">
            <a:extLst>
              <a:ext uri="{FF2B5EF4-FFF2-40B4-BE49-F238E27FC236}">
                <a16:creationId xmlns:a16="http://schemas.microsoft.com/office/drawing/2014/main" id="{E68E13E5-172A-8419-AC12-A55191250E0B}"/>
              </a:ext>
            </a:extLst>
          </p:cNvPr>
          <p:cNvSpPr/>
          <p:nvPr/>
        </p:nvSpPr>
        <p:spPr>
          <a:xfrm>
            <a:off x="1567682" y="1467292"/>
            <a:ext cx="5733552" cy="1109983"/>
          </a:xfrm>
          <a:prstGeom prst="roundRect">
            <a:avLst>
              <a:gd name="adj" fmla="val 9906"/>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On the 31st December, New Year’s Eve is celebrated. Many people watch firework displays and set New Year’s resolutions.</a:t>
            </a:r>
          </a:p>
        </p:txBody>
      </p:sp>
      <p:pic>
        <p:nvPicPr>
          <p:cNvPr id="5" name="Picture 4">
            <a:extLst>
              <a:ext uri="{FF2B5EF4-FFF2-40B4-BE49-F238E27FC236}">
                <a16:creationId xmlns:a16="http://schemas.microsoft.com/office/drawing/2014/main" id="{FB901852-42D1-E4B3-E7E8-9E79C4F13C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8770" y="2613780"/>
            <a:ext cx="2334418" cy="1292497"/>
          </a:xfrm>
          <a:prstGeom prst="rect">
            <a:avLst/>
          </a:prstGeom>
        </p:spPr>
      </p:pic>
      <p:pic>
        <p:nvPicPr>
          <p:cNvPr id="17" name="Picture 16">
            <a:extLst>
              <a:ext uri="{FF2B5EF4-FFF2-40B4-BE49-F238E27FC236}">
                <a16:creationId xmlns:a16="http://schemas.microsoft.com/office/drawing/2014/main" id="{02A85979-959E-5921-FD20-51E9403893C4}"/>
              </a:ext>
            </a:extLst>
          </p:cNvPr>
          <p:cNvPicPr>
            <a:picLocks noChangeAspect="1"/>
          </p:cNvPicPr>
          <p:nvPr/>
        </p:nvPicPr>
        <p:blipFill>
          <a:blip r:embed="rId3" cstate="print">
            <a:extLst>
              <a:ext uri="{28A0092B-C50C-407E-A947-70E740481C1C}">
                <a14:useLocalDpi xmlns:a14="http://schemas.microsoft.com/office/drawing/2010/main" val="0"/>
              </a:ext>
            </a:extLst>
          </a:blip>
          <a:srcRect l="14552" r="14552"/>
          <a:stretch/>
        </p:blipFill>
        <p:spPr>
          <a:xfrm>
            <a:off x="6971572" y="1696633"/>
            <a:ext cx="1515045" cy="1511158"/>
          </a:xfrm>
          <a:prstGeom prst="ellipse">
            <a:avLst/>
          </a:prstGeom>
          <a:ln w="38100">
            <a:solidFill>
              <a:schemeClr val="bg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40917C6-6A95-63A0-B1D2-62CDEEDACA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29272" y="3844479"/>
            <a:ext cx="1599643" cy="3975653"/>
          </a:xfrm>
          <a:prstGeom prst="rect">
            <a:avLst/>
          </a:prstGeom>
        </p:spPr>
      </p:pic>
    </p:spTree>
    <p:extLst>
      <p:ext uri="{BB962C8B-B14F-4D97-AF65-F5344CB8AC3E}">
        <p14:creationId xmlns:p14="http://schemas.microsoft.com/office/powerpoint/2010/main" val="201215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anim calcmode="lin" valueType="num">
                                      <p:cBhvr>
                                        <p:cTn id="24" dur="750" fill="hold"/>
                                        <p:tgtEl>
                                          <p:spTgt spid="5"/>
                                        </p:tgtEl>
                                        <p:attrNameLst>
                                          <p:attrName>ppt_x</p:attrName>
                                        </p:attrNameLst>
                                      </p:cBhvr>
                                      <p:tavLst>
                                        <p:tav tm="0">
                                          <p:val>
                                            <p:strVal val="#ppt_x"/>
                                          </p:val>
                                        </p:tav>
                                        <p:tav tm="100000">
                                          <p:val>
                                            <p:strVal val="#ppt_x"/>
                                          </p:val>
                                        </p:tav>
                                      </p:tavLst>
                                    </p:anim>
                                    <p:anim calcmode="lin" valueType="num">
                                      <p:cBhvr>
                                        <p:cTn id="25" dur="7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75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750" fill="hold"/>
                                        <p:tgtEl>
                                          <p:spTgt spid="6"/>
                                        </p:tgtEl>
                                        <p:attrNameLst>
                                          <p:attrName>ppt_x</p:attrName>
                                        </p:attrNameLst>
                                      </p:cBhvr>
                                      <p:tavLst>
                                        <p:tav tm="0">
                                          <p:val>
                                            <p:strVal val="#ppt_x"/>
                                          </p:val>
                                        </p:tav>
                                        <p:tav tm="100000">
                                          <p:val>
                                            <p:strVal val="#ppt_x"/>
                                          </p:val>
                                        </p:tav>
                                      </p:tavLst>
                                    </p:anim>
                                    <p:anim calcmode="lin" valueType="num">
                                      <p:cBhvr additive="base">
                                        <p:cTn id="35" dur="750" fill="hold"/>
                                        <p:tgtEl>
                                          <p:spTgt spid="6"/>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0;p10">
            <a:extLst>
              <a:ext uri="{FF2B5EF4-FFF2-40B4-BE49-F238E27FC236}">
                <a16:creationId xmlns:a16="http://schemas.microsoft.com/office/drawing/2014/main" id="{C28B5558-B2DD-16D6-2C5F-2A723AE1797E}"/>
              </a:ext>
            </a:extLst>
          </p:cNvPr>
          <p:cNvSpPr/>
          <p:nvPr/>
        </p:nvSpPr>
        <p:spPr>
          <a:xfrm>
            <a:off x="2134884" y="4032762"/>
            <a:ext cx="4643463" cy="831845"/>
          </a:xfrm>
          <a:prstGeom prst="roundRect">
            <a:avLst>
              <a:gd name="adj" fmla="val 12480"/>
            </a:avLst>
          </a:prstGeom>
          <a:solidFill>
            <a:schemeClr val="lt1"/>
          </a:solidFill>
          <a:ln w="28575" cap="flat" cmpd="sng">
            <a:solidFill>
              <a:srgbClr val="4EB2E5"/>
            </a:solidFill>
            <a:prstDash val="solid"/>
            <a:miter lim="800000"/>
            <a:headEnd type="none" w="sm" len="sm"/>
            <a:tailEnd type="none" w="sm" len="sm"/>
          </a:ln>
        </p:spPr>
        <p:txBody>
          <a:bodyPr spcFirstLastPara="1" wrap="square" lIns="108000" tIns="108000" rIns="108000" bIns="108000" anchor="ctr" anchorCtr="0">
            <a:spAutoFit/>
          </a:bodyPr>
          <a:lstStyle/>
          <a:p>
            <a:pPr lvl="2"/>
            <a:r>
              <a:rPr lang="en-GB" dirty="0">
                <a:solidFill>
                  <a:schemeClr val="dk1"/>
                </a:solidFill>
                <a:latin typeface="Twinkl" panose="02000000000000000000" pitchFamily="2" charset="0"/>
                <a:sym typeface="Arial"/>
              </a:rPr>
              <a:t>Snowflakes have six sides and are made from tiny frozen crystals. </a:t>
            </a:r>
          </a:p>
        </p:txBody>
      </p:sp>
      <p:sp>
        <p:nvSpPr>
          <p:cNvPr id="4" name="Google Shape;180;p10">
            <a:extLst>
              <a:ext uri="{FF2B5EF4-FFF2-40B4-BE49-F238E27FC236}">
                <a16:creationId xmlns:a16="http://schemas.microsoft.com/office/drawing/2014/main" id="{C3B0167A-7FDD-156D-BB62-74DFB1C0742F}"/>
              </a:ext>
            </a:extLst>
          </p:cNvPr>
          <p:cNvSpPr/>
          <p:nvPr/>
        </p:nvSpPr>
        <p:spPr>
          <a:xfrm>
            <a:off x="2059012" y="2482966"/>
            <a:ext cx="5978286" cy="1428705"/>
          </a:xfrm>
          <a:prstGeom prst="roundRect">
            <a:avLst>
              <a:gd name="adj" fmla="val 12480"/>
            </a:avLst>
          </a:prstGeom>
          <a:solidFill>
            <a:schemeClr val="lt1"/>
          </a:solidFill>
          <a:ln w="28575" cap="flat" cmpd="sng">
            <a:solidFill>
              <a:srgbClr val="4EB2E5"/>
            </a:solidFill>
            <a:prstDash val="solid"/>
            <a:miter lim="800000"/>
            <a:headEnd type="none" w="sm" len="sm"/>
            <a:tailEnd type="none" w="sm" len="sm"/>
          </a:ln>
        </p:spPr>
        <p:txBody>
          <a:bodyPr spcFirstLastPara="1" wrap="square" lIns="108000" tIns="108000" rIns="108000" bIns="108000" anchor="ctr" anchorCtr="0">
            <a:spAutoFit/>
          </a:bodyPr>
          <a:lstStyle/>
          <a:p>
            <a:pPr lvl="2"/>
            <a:r>
              <a:rPr lang="en-GB" dirty="0">
                <a:solidFill>
                  <a:schemeClr val="dk1"/>
                </a:solidFill>
                <a:latin typeface="Twinkl" panose="02000000000000000000" pitchFamily="2" charset="0"/>
                <a:sym typeface="Arial"/>
              </a:rPr>
              <a:t>Although it doesn’t officially become winter until later in December, meteorologists (people who observe the weather) record the first day of winter from the 1st December. </a:t>
            </a:r>
          </a:p>
        </p:txBody>
      </p:sp>
      <p:sp>
        <p:nvSpPr>
          <p:cNvPr id="7" name="Rectangle: Rounded Corners 6">
            <a:extLst>
              <a:ext uri="{FF2B5EF4-FFF2-40B4-BE49-F238E27FC236}">
                <a16:creationId xmlns:a16="http://schemas.microsoft.com/office/drawing/2014/main" id="{930233F4-605B-A7ED-7684-299BF4EEE987}"/>
              </a:ext>
            </a:extLst>
          </p:cNvPr>
          <p:cNvSpPr/>
          <p:nvPr/>
        </p:nvSpPr>
        <p:spPr>
          <a:xfrm>
            <a:off x="-702643" y="268022"/>
            <a:ext cx="3467614"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Fun Facts</a:t>
            </a:r>
            <a:endParaRPr lang="en-GB" sz="6000" b="1" dirty="0">
              <a:solidFill>
                <a:schemeClr val="bg1"/>
              </a:solidFill>
              <a:latin typeface="+mn-lt"/>
            </a:endParaRPr>
          </a:p>
        </p:txBody>
      </p:sp>
      <p:sp>
        <p:nvSpPr>
          <p:cNvPr id="3" name="Google Shape;179;p10">
            <a:extLst>
              <a:ext uri="{FF2B5EF4-FFF2-40B4-BE49-F238E27FC236}">
                <a16:creationId xmlns:a16="http://schemas.microsoft.com/office/drawing/2014/main" id="{3472327C-C837-8E86-D565-E3E0BD07148B}"/>
              </a:ext>
            </a:extLst>
          </p:cNvPr>
          <p:cNvSpPr/>
          <p:nvPr/>
        </p:nvSpPr>
        <p:spPr>
          <a:xfrm>
            <a:off x="2120425" y="1470547"/>
            <a:ext cx="5702902" cy="854246"/>
          </a:xfrm>
          <a:prstGeom prst="roundRect">
            <a:avLst>
              <a:gd name="adj" fmla="val 16667"/>
            </a:avLst>
          </a:prstGeom>
          <a:solidFill>
            <a:schemeClr val="lt1"/>
          </a:solidFill>
          <a:ln w="28575" cap="flat" cmpd="sng">
            <a:solidFill>
              <a:srgbClr val="4EB2E5"/>
            </a:solidFill>
            <a:prstDash val="solid"/>
            <a:miter lim="800000"/>
            <a:headEnd type="none" w="sm" len="sm"/>
            <a:tailEnd type="none" w="sm" len="sm"/>
          </a:ln>
        </p:spPr>
        <p:txBody>
          <a:bodyPr spcFirstLastPara="1" wrap="square" lIns="108000" tIns="108000" rIns="108000" bIns="108000" anchor="ctr" anchorCtr="0">
            <a:spAutoFit/>
          </a:bodyPr>
          <a:lstStyle/>
          <a:p>
            <a:pPr lvl="2"/>
            <a:r>
              <a:rPr lang="en-GB" dirty="0">
                <a:solidFill>
                  <a:schemeClr val="dk1"/>
                </a:solidFill>
                <a:latin typeface="Twinkl" panose="02000000000000000000" pitchFamily="2" charset="0"/>
                <a:sym typeface="Arial"/>
              </a:rPr>
              <a:t>The word winter comes from an old German word which means ‘wet’ or ‘water’.</a:t>
            </a:r>
          </a:p>
        </p:txBody>
      </p:sp>
      <p:sp>
        <p:nvSpPr>
          <p:cNvPr id="12" name="Google Shape;187;p10">
            <a:extLst>
              <a:ext uri="{FF2B5EF4-FFF2-40B4-BE49-F238E27FC236}">
                <a16:creationId xmlns:a16="http://schemas.microsoft.com/office/drawing/2014/main" id="{FB4537D4-17E4-E7F5-EC2C-9D144BEFDB28}"/>
              </a:ext>
            </a:extLst>
          </p:cNvPr>
          <p:cNvSpPr/>
          <p:nvPr/>
        </p:nvSpPr>
        <p:spPr>
          <a:xfrm>
            <a:off x="4572000" y="5111968"/>
            <a:ext cx="2612572" cy="1160713"/>
          </a:xfrm>
          <a:prstGeom prst="wedgeRoundRectCallout">
            <a:avLst>
              <a:gd name="adj1" fmla="val 63123"/>
              <a:gd name="adj2" fmla="val -33166"/>
              <a:gd name="adj3" fmla="val 16667"/>
            </a:avLst>
          </a:prstGeom>
          <a:solidFill>
            <a:srgbClr val="00649C">
              <a:alpha val="20000"/>
            </a:srgbClr>
          </a:solidFill>
          <a:ln w="28575" cap="flat" cmpd="sng">
            <a:solidFill>
              <a:srgbClr val="00649C"/>
            </a:solidFill>
            <a:prstDash val="solid"/>
            <a:miter lim="800000"/>
            <a:headEnd type="none" w="sm" len="sm"/>
            <a:tailEnd type="none" w="sm" len="sm"/>
          </a:ln>
        </p:spPr>
        <p:txBody>
          <a:bodyPr spcFirstLastPara="1" wrap="square" lIns="108000" tIns="108000" rIns="108000" bIns="108000" anchor="ctr" anchorCtr="0">
            <a:spAutoFit/>
          </a:bodyPr>
          <a:lstStyle/>
          <a:p>
            <a:pPr lvl="0"/>
            <a:r>
              <a:rPr lang="en-GB" dirty="0">
                <a:solidFill>
                  <a:schemeClr val="dk1"/>
                </a:solidFill>
                <a:latin typeface="Twinkl" panose="02000000000000000000" pitchFamily="2" charset="0"/>
                <a:sym typeface="Arial"/>
              </a:rPr>
              <a:t>Can you tell a friend something you have learnt about winter?</a:t>
            </a:r>
          </a:p>
        </p:txBody>
      </p:sp>
      <p:pic>
        <p:nvPicPr>
          <p:cNvPr id="17" name="Picture 16">
            <a:extLst>
              <a:ext uri="{FF2B5EF4-FFF2-40B4-BE49-F238E27FC236}">
                <a16:creationId xmlns:a16="http://schemas.microsoft.com/office/drawing/2014/main" id="{4704B8D0-297C-D886-418C-55FFB52B4318}"/>
              </a:ext>
            </a:extLst>
          </p:cNvPr>
          <p:cNvPicPr>
            <a:picLocks noChangeAspect="1"/>
          </p:cNvPicPr>
          <p:nvPr/>
        </p:nvPicPr>
        <p:blipFill>
          <a:blip r:embed="rId2">
            <a:extLst>
              <a:ext uri="{28A0092B-C50C-407E-A947-70E740481C1C}">
                <a14:useLocalDpi xmlns:a14="http://schemas.microsoft.com/office/drawing/2010/main" val="0"/>
              </a:ext>
            </a:extLst>
          </a:blip>
          <a:srcRect l="23234" r="23234"/>
          <a:stretch/>
        </p:blipFill>
        <p:spPr>
          <a:xfrm>
            <a:off x="1296928" y="1187508"/>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70C7FC14-9384-24A0-CDBF-FA093FF1B721}"/>
              </a:ext>
            </a:extLst>
          </p:cNvPr>
          <p:cNvPicPr>
            <a:picLocks noChangeAspect="1"/>
          </p:cNvPicPr>
          <p:nvPr/>
        </p:nvPicPr>
        <p:blipFill>
          <a:blip r:embed="rId3" cstate="print">
            <a:extLst>
              <a:ext uri="{28A0092B-C50C-407E-A947-70E740481C1C}">
                <a14:useLocalDpi xmlns:a14="http://schemas.microsoft.com/office/drawing/2010/main" val="0"/>
              </a:ext>
            </a:extLst>
          </a:blip>
          <a:srcRect l="16546" r="16546"/>
          <a:stretch/>
        </p:blipFill>
        <p:spPr>
          <a:xfrm>
            <a:off x="561692" y="2361875"/>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34EC407C-B937-0C22-46DF-0B05FDE57D4C}"/>
              </a:ext>
            </a:extLst>
          </p:cNvPr>
          <p:cNvPicPr>
            <a:picLocks noChangeAspect="1"/>
          </p:cNvPicPr>
          <p:nvPr/>
        </p:nvPicPr>
        <p:blipFill>
          <a:blip r:embed="rId4" cstate="print">
            <a:extLst>
              <a:ext uri="{28A0092B-C50C-407E-A947-70E740481C1C}">
                <a14:useLocalDpi xmlns:a14="http://schemas.microsoft.com/office/drawing/2010/main" val="0"/>
              </a:ext>
            </a:extLst>
          </a:blip>
          <a:srcRect l="16514" r="16514"/>
          <a:stretch/>
        </p:blipFill>
        <p:spPr>
          <a:xfrm>
            <a:off x="1259056" y="3364806"/>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C7754F0-F31A-340B-A0D4-EBE27A25DE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64" t="7362" r="18440" b="9905"/>
          <a:stretch/>
        </p:blipFill>
        <p:spPr>
          <a:xfrm>
            <a:off x="545618" y="4487015"/>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52F4613-BB7D-F68A-EA33-FD25EDDF3E2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02903" y="4109037"/>
            <a:ext cx="1447181" cy="3296115"/>
          </a:xfrm>
          <a:prstGeom prst="rect">
            <a:avLst/>
          </a:prstGeom>
        </p:spPr>
      </p:pic>
    </p:spTree>
    <p:extLst>
      <p:ext uri="{BB962C8B-B14F-4D97-AF65-F5344CB8AC3E}">
        <p14:creationId xmlns:p14="http://schemas.microsoft.com/office/powerpoint/2010/main" val="15044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anim calcmode="lin" valueType="num">
                                      <p:cBhvr>
                                        <p:cTn id="24" dur="750" fill="hold"/>
                                        <p:tgtEl>
                                          <p:spTgt spid="19"/>
                                        </p:tgtEl>
                                        <p:attrNameLst>
                                          <p:attrName>ppt_x</p:attrName>
                                        </p:attrNameLst>
                                      </p:cBhvr>
                                      <p:tavLst>
                                        <p:tav tm="0">
                                          <p:val>
                                            <p:strVal val="#ppt_x"/>
                                          </p:val>
                                        </p:tav>
                                        <p:tav tm="100000">
                                          <p:val>
                                            <p:strVal val="#ppt_x"/>
                                          </p:val>
                                        </p:tav>
                                      </p:tavLst>
                                    </p:anim>
                                    <p:anim calcmode="lin" valueType="num">
                                      <p:cBhvr>
                                        <p:cTn id="25" dur="75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750"/>
                                        <p:tgtEl>
                                          <p:spTgt spid="21"/>
                                        </p:tgtEl>
                                      </p:cBhvr>
                                    </p:animEffect>
                                    <p:anim calcmode="lin" valueType="num">
                                      <p:cBhvr>
                                        <p:cTn id="35" dur="750" fill="hold"/>
                                        <p:tgtEl>
                                          <p:spTgt spid="21"/>
                                        </p:tgtEl>
                                        <p:attrNameLst>
                                          <p:attrName>ppt_x</p:attrName>
                                        </p:attrNameLst>
                                      </p:cBhvr>
                                      <p:tavLst>
                                        <p:tav tm="0">
                                          <p:val>
                                            <p:strVal val="#ppt_x"/>
                                          </p:val>
                                        </p:tav>
                                        <p:tav tm="100000">
                                          <p:val>
                                            <p:strVal val="#ppt_x"/>
                                          </p:val>
                                        </p:tav>
                                      </p:tavLst>
                                    </p:anim>
                                    <p:anim calcmode="lin" valueType="num">
                                      <p:cBhvr>
                                        <p:cTn id="36"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750"/>
                                        <p:tgtEl>
                                          <p:spTgt spid="22"/>
                                        </p:tgtEl>
                                      </p:cBhvr>
                                    </p:animEffect>
                                    <p:anim calcmode="lin" valueType="num">
                                      <p:cBhvr>
                                        <p:cTn id="42" dur="750" fill="hold"/>
                                        <p:tgtEl>
                                          <p:spTgt spid="22"/>
                                        </p:tgtEl>
                                        <p:attrNameLst>
                                          <p:attrName>ppt_x</p:attrName>
                                        </p:attrNameLst>
                                      </p:cBhvr>
                                      <p:tavLst>
                                        <p:tav tm="0">
                                          <p:val>
                                            <p:strVal val="#ppt_x"/>
                                          </p:val>
                                        </p:tav>
                                        <p:tav tm="100000">
                                          <p:val>
                                            <p:strVal val="#ppt_x"/>
                                          </p:val>
                                        </p:tav>
                                      </p:tavLst>
                                    </p:anim>
                                    <p:anim calcmode="lin" valueType="num">
                                      <p:cBhvr>
                                        <p:cTn id="43" dur="750" fill="hold"/>
                                        <p:tgtEl>
                                          <p:spTgt spid="22"/>
                                        </p:tgtEl>
                                        <p:attrNameLst>
                                          <p:attrName>ppt_y</p:attrName>
                                        </p:attrNameLst>
                                      </p:cBhvr>
                                      <p:tavLst>
                                        <p:tav tm="0">
                                          <p:val>
                                            <p:strVal val="#ppt_y+.1"/>
                                          </p:val>
                                        </p:tav>
                                        <p:tav tm="100000">
                                          <p:val>
                                            <p:strVal val="#ppt_y"/>
                                          </p:val>
                                        </p:tav>
                                      </p:tavLst>
                                    </p:anim>
                                  </p:childTnLst>
                                </p:cTn>
                              </p:par>
                            </p:childTnLst>
                          </p:cTn>
                        </p:par>
                        <p:par>
                          <p:cTn id="44" fill="hold">
                            <p:stCondLst>
                              <p:cond delay="75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75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F39F9E6E-291B-A330-8211-600AFB9324F5}"/>
              </a:ext>
            </a:extLst>
          </p:cNvPr>
          <p:cNvSpPr/>
          <p:nvPr/>
        </p:nvSpPr>
        <p:spPr>
          <a:xfrm>
            <a:off x="3065568" y="3502666"/>
            <a:ext cx="5110769" cy="547779"/>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3"/>
            <a:r>
              <a:rPr lang="en-GB" dirty="0">
                <a:solidFill>
                  <a:schemeClr val="tx1"/>
                </a:solidFill>
              </a:rPr>
              <a:t>What do trees look like in winter?</a:t>
            </a:r>
          </a:p>
        </p:txBody>
      </p:sp>
      <p:sp>
        <p:nvSpPr>
          <p:cNvPr id="7" name="Rectangle: Rounded Corners 6">
            <a:extLst>
              <a:ext uri="{FF2B5EF4-FFF2-40B4-BE49-F238E27FC236}">
                <a16:creationId xmlns:a16="http://schemas.microsoft.com/office/drawing/2014/main" id="{930233F4-605B-A7ED-7684-299BF4EEE987}"/>
              </a:ext>
            </a:extLst>
          </p:cNvPr>
          <p:cNvSpPr/>
          <p:nvPr/>
        </p:nvSpPr>
        <p:spPr>
          <a:xfrm>
            <a:off x="-702644" y="268022"/>
            <a:ext cx="5794409"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Wonderful Winter</a:t>
            </a:r>
            <a:endParaRPr lang="en-GB" sz="6000" b="1" dirty="0">
              <a:solidFill>
                <a:schemeClr val="bg1"/>
              </a:solidFill>
              <a:latin typeface="+mn-lt"/>
            </a:endParaRPr>
          </a:p>
        </p:txBody>
      </p:sp>
      <p:sp>
        <p:nvSpPr>
          <p:cNvPr id="14" name="Rounded Rectangle 2">
            <a:extLst>
              <a:ext uri="{FF2B5EF4-FFF2-40B4-BE49-F238E27FC236}">
                <a16:creationId xmlns:a16="http://schemas.microsoft.com/office/drawing/2014/main" id="{682EC2C9-050B-D3B8-D8D2-98A160F82C60}"/>
              </a:ext>
            </a:extLst>
          </p:cNvPr>
          <p:cNvSpPr/>
          <p:nvPr/>
        </p:nvSpPr>
        <p:spPr>
          <a:xfrm>
            <a:off x="2497394" y="1761679"/>
            <a:ext cx="5110769" cy="547779"/>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3"/>
            <a:r>
              <a:rPr lang="en-GB" dirty="0">
                <a:solidFill>
                  <a:schemeClr val="tx1"/>
                </a:solidFill>
              </a:rPr>
              <a:t>What do you know about winter?</a:t>
            </a:r>
          </a:p>
        </p:txBody>
      </p:sp>
      <p:sp>
        <p:nvSpPr>
          <p:cNvPr id="15" name="Rounded Rectangle 2">
            <a:extLst>
              <a:ext uri="{FF2B5EF4-FFF2-40B4-BE49-F238E27FC236}">
                <a16:creationId xmlns:a16="http://schemas.microsoft.com/office/drawing/2014/main" id="{A75BA3CE-CC41-30E8-723C-9372EACF6C31}"/>
              </a:ext>
            </a:extLst>
          </p:cNvPr>
          <p:cNvSpPr/>
          <p:nvPr/>
        </p:nvSpPr>
        <p:spPr>
          <a:xfrm>
            <a:off x="2999316" y="2478939"/>
            <a:ext cx="4670991" cy="854246"/>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3"/>
            <a:r>
              <a:rPr lang="en-GB" dirty="0">
                <a:solidFill>
                  <a:schemeClr val="tx1"/>
                </a:solidFill>
              </a:rPr>
              <a:t>What happens to the weather in winter?</a:t>
            </a:r>
          </a:p>
        </p:txBody>
      </p:sp>
      <p:pic>
        <p:nvPicPr>
          <p:cNvPr id="16" name="Picture 15">
            <a:extLst>
              <a:ext uri="{FF2B5EF4-FFF2-40B4-BE49-F238E27FC236}">
                <a16:creationId xmlns:a16="http://schemas.microsoft.com/office/drawing/2014/main" id="{60987A1A-833E-8D33-3C80-4444A8A29B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29" t="52" r="16180" b="199"/>
          <a:stretch/>
        </p:blipFill>
        <p:spPr>
          <a:xfrm>
            <a:off x="-476502" y="1431809"/>
            <a:ext cx="4908463" cy="4843863"/>
          </a:xfrm>
          <a:prstGeom prst="ellipse">
            <a:avLst/>
          </a:prstGeom>
          <a:ln w="28575">
            <a:solidFill>
              <a:schemeClr val="bg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BC3517D-87A1-A7BF-93CB-62FA820B3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21921" y="4219926"/>
            <a:ext cx="1306138" cy="3246194"/>
          </a:xfrm>
          <a:prstGeom prst="rect">
            <a:avLst/>
          </a:prstGeom>
        </p:spPr>
      </p:pic>
      <p:sp>
        <p:nvSpPr>
          <p:cNvPr id="20" name="Rounded Rectangular Callout 24">
            <a:extLst>
              <a:ext uri="{FF2B5EF4-FFF2-40B4-BE49-F238E27FC236}">
                <a16:creationId xmlns:a16="http://schemas.microsoft.com/office/drawing/2014/main" id="{7E301396-7D73-A567-7C88-69CAAC2B2707}"/>
              </a:ext>
            </a:extLst>
          </p:cNvPr>
          <p:cNvSpPr/>
          <p:nvPr/>
        </p:nvSpPr>
        <p:spPr>
          <a:xfrm>
            <a:off x="4853448" y="4881052"/>
            <a:ext cx="2049379" cy="1160713"/>
          </a:xfrm>
          <a:prstGeom prst="wedgeRoundRectCallout">
            <a:avLst>
              <a:gd name="adj1" fmla="val 65975"/>
              <a:gd name="adj2" fmla="val -31810"/>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Do you know any facts about winter?</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30233F4-605B-A7ED-7684-299BF4EEE987}"/>
              </a:ext>
            </a:extLst>
          </p:cNvPr>
          <p:cNvSpPr/>
          <p:nvPr/>
        </p:nvSpPr>
        <p:spPr>
          <a:xfrm>
            <a:off x="-702643" y="268022"/>
            <a:ext cx="5500786"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What is Winter?</a:t>
            </a:r>
            <a:endParaRPr lang="en-GB" sz="6000" b="1" dirty="0">
              <a:solidFill>
                <a:schemeClr val="bg1"/>
              </a:solidFill>
              <a:latin typeface="+mn-lt"/>
            </a:endParaRPr>
          </a:p>
        </p:txBody>
      </p:sp>
      <p:sp>
        <p:nvSpPr>
          <p:cNvPr id="14" name="Rounded Rectangle 2">
            <a:extLst>
              <a:ext uri="{FF2B5EF4-FFF2-40B4-BE49-F238E27FC236}">
                <a16:creationId xmlns:a16="http://schemas.microsoft.com/office/drawing/2014/main" id="{682EC2C9-050B-D3B8-D8D2-98A160F82C60}"/>
              </a:ext>
            </a:extLst>
          </p:cNvPr>
          <p:cNvSpPr/>
          <p:nvPr/>
        </p:nvSpPr>
        <p:spPr>
          <a:xfrm>
            <a:off x="1742249" y="1425047"/>
            <a:ext cx="5659502" cy="547779"/>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Winter is one of the four seasons.</a:t>
            </a:r>
          </a:p>
        </p:txBody>
      </p:sp>
      <p:sp>
        <p:nvSpPr>
          <p:cNvPr id="15" name="Rounded Rectangle 2">
            <a:extLst>
              <a:ext uri="{FF2B5EF4-FFF2-40B4-BE49-F238E27FC236}">
                <a16:creationId xmlns:a16="http://schemas.microsoft.com/office/drawing/2014/main" id="{A75BA3CE-CC41-30E8-723C-9372EACF6C31}"/>
              </a:ext>
            </a:extLst>
          </p:cNvPr>
          <p:cNvSpPr/>
          <p:nvPr/>
        </p:nvSpPr>
        <p:spPr>
          <a:xfrm>
            <a:off x="1466131" y="2217153"/>
            <a:ext cx="4419764" cy="1109983"/>
          </a:xfrm>
          <a:prstGeom prst="roundRect">
            <a:avLst>
              <a:gd name="adj" fmla="val 10160"/>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In the United Kingdom, winter takes </a:t>
            </a:r>
            <a:br>
              <a:rPr lang="en-GB" dirty="0">
                <a:solidFill>
                  <a:schemeClr val="tx1"/>
                </a:solidFill>
              </a:rPr>
            </a:br>
            <a:r>
              <a:rPr lang="en-GB" dirty="0">
                <a:solidFill>
                  <a:schemeClr val="tx1"/>
                </a:solidFill>
              </a:rPr>
              <a:t>place in the months of December, January and February.</a:t>
            </a:r>
          </a:p>
        </p:txBody>
      </p:sp>
      <p:sp>
        <p:nvSpPr>
          <p:cNvPr id="20" name="Rounded Rectangular Callout 24">
            <a:extLst>
              <a:ext uri="{FF2B5EF4-FFF2-40B4-BE49-F238E27FC236}">
                <a16:creationId xmlns:a16="http://schemas.microsoft.com/office/drawing/2014/main" id="{7E301396-7D73-A567-7C88-69CAAC2B2707}"/>
              </a:ext>
            </a:extLst>
          </p:cNvPr>
          <p:cNvSpPr/>
          <p:nvPr/>
        </p:nvSpPr>
        <p:spPr>
          <a:xfrm>
            <a:off x="1947224" y="4853926"/>
            <a:ext cx="4151736" cy="1399076"/>
          </a:xfrm>
          <a:prstGeom prst="wedgeRoundRectCallout">
            <a:avLst>
              <a:gd name="adj1" fmla="val -57563"/>
              <a:gd name="adj2" fmla="val -12972"/>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b="1" dirty="0">
                <a:solidFill>
                  <a:schemeClr val="tx1"/>
                </a:solidFill>
              </a:rPr>
              <a:t>Did You Know…?</a:t>
            </a:r>
            <a:br>
              <a:rPr lang="en-GB" sz="1700" dirty="0">
                <a:solidFill>
                  <a:schemeClr val="tx1"/>
                </a:solidFill>
              </a:rPr>
            </a:br>
            <a:r>
              <a:rPr lang="en-GB" sz="1700" dirty="0">
                <a:solidFill>
                  <a:schemeClr val="tx1"/>
                </a:solidFill>
              </a:rPr>
              <a:t>The start of winter is marked by the winter solstice. This is the shortest day when there is the least amount of light.</a:t>
            </a:r>
          </a:p>
        </p:txBody>
      </p:sp>
      <p:sp>
        <p:nvSpPr>
          <p:cNvPr id="10" name="Rounded Rectangle 2">
            <a:extLst>
              <a:ext uri="{FF2B5EF4-FFF2-40B4-BE49-F238E27FC236}">
                <a16:creationId xmlns:a16="http://schemas.microsoft.com/office/drawing/2014/main" id="{0F9E8EF1-4713-693E-F0AA-F5BA41201660}"/>
              </a:ext>
            </a:extLst>
          </p:cNvPr>
          <p:cNvSpPr/>
          <p:nvPr/>
        </p:nvSpPr>
        <p:spPr>
          <a:xfrm>
            <a:off x="745583" y="3571464"/>
            <a:ext cx="6470912"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Scientists say that winter begins around the 21st </a:t>
            </a:r>
            <a:br>
              <a:rPr lang="en-GB" dirty="0">
                <a:solidFill>
                  <a:schemeClr val="tx1"/>
                </a:solidFill>
              </a:rPr>
            </a:br>
            <a:r>
              <a:rPr lang="en-GB" dirty="0">
                <a:solidFill>
                  <a:schemeClr val="tx1"/>
                </a:solidFill>
              </a:rPr>
              <a:t>or 22nd December and lasts until the beginning </a:t>
            </a:r>
            <a:br>
              <a:rPr lang="en-GB" dirty="0">
                <a:solidFill>
                  <a:schemeClr val="tx1"/>
                </a:solidFill>
              </a:rPr>
            </a:br>
            <a:r>
              <a:rPr lang="en-GB" dirty="0">
                <a:solidFill>
                  <a:schemeClr val="tx1"/>
                </a:solidFill>
              </a:rPr>
              <a:t>of March, when it becomes the spring season.</a:t>
            </a:r>
          </a:p>
        </p:txBody>
      </p:sp>
      <p:pic>
        <p:nvPicPr>
          <p:cNvPr id="16" name="Picture 15">
            <a:extLst>
              <a:ext uri="{FF2B5EF4-FFF2-40B4-BE49-F238E27FC236}">
                <a16:creationId xmlns:a16="http://schemas.microsoft.com/office/drawing/2014/main" id="{60987A1A-833E-8D33-3C80-4444A8A29B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42" t="-23" r="11892" b="727"/>
          <a:stretch/>
        </p:blipFill>
        <p:spPr>
          <a:xfrm>
            <a:off x="5527877" y="425012"/>
            <a:ext cx="4419763" cy="4361595"/>
          </a:xfrm>
          <a:prstGeom prst="ellipse">
            <a:avLst/>
          </a:prstGeom>
          <a:ln w="28575">
            <a:solidFill>
              <a:schemeClr val="bg1"/>
            </a:solidFill>
          </a:ln>
        </p:spPr>
      </p:pic>
      <p:pic>
        <p:nvPicPr>
          <p:cNvPr id="18" name="Picture 17">
            <a:extLst>
              <a:ext uri="{FF2B5EF4-FFF2-40B4-BE49-F238E27FC236}">
                <a16:creationId xmlns:a16="http://schemas.microsoft.com/office/drawing/2014/main" id="{8BC3517D-87A1-A7BF-93CB-62FA820B3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2293" y="4616388"/>
            <a:ext cx="1502391" cy="3421860"/>
          </a:xfrm>
          <a:prstGeom prst="rect">
            <a:avLst/>
          </a:prstGeom>
        </p:spPr>
      </p:pic>
    </p:spTree>
    <p:extLst>
      <p:ext uri="{BB962C8B-B14F-4D97-AF65-F5344CB8AC3E}">
        <p14:creationId xmlns:p14="http://schemas.microsoft.com/office/powerpoint/2010/main" val="9013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
            <a:extLst>
              <a:ext uri="{FF2B5EF4-FFF2-40B4-BE49-F238E27FC236}">
                <a16:creationId xmlns:a16="http://schemas.microsoft.com/office/drawing/2014/main" id="{897B2786-88BB-1064-D7B0-0D9A06F22FF1}"/>
              </a:ext>
            </a:extLst>
          </p:cNvPr>
          <p:cNvSpPr/>
          <p:nvPr/>
        </p:nvSpPr>
        <p:spPr>
          <a:xfrm>
            <a:off x="-943677" y="1171935"/>
            <a:ext cx="6449741" cy="854246"/>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3"/>
            <a:r>
              <a:rPr lang="en-GB" dirty="0">
                <a:solidFill>
                  <a:schemeClr val="tx1"/>
                </a:solidFill>
              </a:rPr>
              <a:t>The weather changes all the time in winter. It is typically the coldest season.</a:t>
            </a:r>
          </a:p>
        </p:txBody>
      </p:sp>
      <p:sp>
        <p:nvSpPr>
          <p:cNvPr id="20" name="Rounded Rectangular Callout 24">
            <a:extLst>
              <a:ext uri="{FF2B5EF4-FFF2-40B4-BE49-F238E27FC236}">
                <a16:creationId xmlns:a16="http://schemas.microsoft.com/office/drawing/2014/main" id="{7E301396-7D73-A567-7C88-69CAAC2B2707}"/>
              </a:ext>
            </a:extLst>
          </p:cNvPr>
          <p:cNvSpPr/>
          <p:nvPr/>
        </p:nvSpPr>
        <p:spPr>
          <a:xfrm>
            <a:off x="5946779" y="1034119"/>
            <a:ext cx="2554674" cy="854246"/>
          </a:xfrm>
          <a:prstGeom prst="wedgeRoundRectCallout">
            <a:avLst>
              <a:gd name="adj1" fmla="val 31425"/>
              <a:gd name="adj2" fmla="val 98815"/>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What clothing should we wear in winter?</a:t>
            </a:r>
          </a:p>
        </p:txBody>
      </p:sp>
      <p:sp>
        <p:nvSpPr>
          <p:cNvPr id="7" name="Rectangle: Rounded Corners 6">
            <a:extLst>
              <a:ext uri="{FF2B5EF4-FFF2-40B4-BE49-F238E27FC236}">
                <a16:creationId xmlns:a16="http://schemas.microsoft.com/office/drawing/2014/main" id="{930233F4-605B-A7ED-7684-299BF4EEE987}"/>
              </a:ext>
            </a:extLst>
          </p:cNvPr>
          <p:cNvSpPr/>
          <p:nvPr/>
        </p:nvSpPr>
        <p:spPr>
          <a:xfrm>
            <a:off x="-702644" y="268022"/>
            <a:ext cx="5274644"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Weather in Winter</a:t>
            </a:r>
            <a:endParaRPr lang="en-GB" sz="6000" b="1" dirty="0">
              <a:solidFill>
                <a:schemeClr val="bg1"/>
              </a:solidFill>
              <a:latin typeface="+mn-lt"/>
            </a:endParaRPr>
          </a:p>
        </p:txBody>
      </p:sp>
      <p:pic>
        <p:nvPicPr>
          <p:cNvPr id="10" name="Picture 9">
            <a:extLst>
              <a:ext uri="{FF2B5EF4-FFF2-40B4-BE49-F238E27FC236}">
                <a16:creationId xmlns:a16="http://schemas.microsoft.com/office/drawing/2014/main" id="{AF8F7CEE-E32E-9B16-973F-0E610EC1B8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5" t="21535" r="16" b="22066"/>
          <a:stretch/>
        </p:blipFill>
        <p:spPr>
          <a:xfrm>
            <a:off x="728537" y="2164792"/>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
        <p:nvSpPr>
          <p:cNvPr id="11" name="Rounded Rectangle 2">
            <a:extLst>
              <a:ext uri="{FF2B5EF4-FFF2-40B4-BE49-F238E27FC236}">
                <a16:creationId xmlns:a16="http://schemas.microsoft.com/office/drawing/2014/main" id="{385C2E6D-662A-11E4-5D5A-7A1E28202308}"/>
              </a:ext>
            </a:extLst>
          </p:cNvPr>
          <p:cNvSpPr/>
          <p:nvPr/>
        </p:nvSpPr>
        <p:spPr>
          <a:xfrm>
            <a:off x="761123" y="3604736"/>
            <a:ext cx="1812264" cy="533415"/>
          </a:xfrm>
          <a:prstGeom prst="roundRect">
            <a:avLst>
              <a:gd name="adj" fmla="val 13287"/>
            </a:avLst>
          </a:prstGeom>
          <a:solidFill>
            <a:srgbClr val="4EB2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snowy</a:t>
            </a:r>
          </a:p>
        </p:txBody>
      </p:sp>
      <p:pic>
        <p:nvPicPr>
          <p:cNvPr id="12" name="Picture 11">
            <a:extLst>
              <a:ext uri="{FF2B5EF4-FFF2-40B4-BE49-F238E27FC236}">
                <a16:creationId xmlns:a16="http://schemas.microsoft.com/office/drawing/2014/main" id="{74D48B5D-2B39-89E0-1B24-302CCC0AA7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13" t="20" r="24759" b="-2247"/>
          <a:stretch/>
        </p:blipFill>
        <p:spPr>
          <a:xfrm>
            <a:off x="1909904" y="4314266"/>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2A85979-959E-5921-FD20-51E9403893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82" t="920" r="9721" b="-8039"/>
          <a:stretch/>
        </p:blipFill>
        <p:spPr>
          <a:xfrm>
            <a:off x="3944200" y="4304682"/>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
        <p:nvSpPr>
          <p:cNvPr id="19" name="Rounded Rectangle 2">
            <a:extLst>
              <a:ext uri="{FF2B5EF4-FFF2-40B4-BE49-F238E27FC236}">
                <a16:creationId xmlns:a16="http://schemas.microsoft.com/office/drawing/2014/main" id="{E68E13E5-172A-8419-AC12-A55191250E0B}"/>
              </a:ext>
            </a:extLst>
          </p:cNvPr>
          <p:cNvSpPr/>
          <p:nvPr/>
        </p:nvSpPr>
        <p:spPr>
          <a:xfrm>
            <a:off x="3976786" y="5782930"/>
            <a:ext cx="1812264" cy="523838"/>
          </a:xfrm>
          <a:prstGeom prst="roundRect">
            <a:avLst>
              <a:gd name="adj" fmla="val 9906"/>
            </a:avLst>
          </a:prstGeom>
          <a:solidFill>
            <a:srgbClr val="4EB2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windy</a:t>
            </a:r>
          </a:p>
        </p:txBody>
      </p:sp>
      <p:pic>
        <p:nvPicPr>
          <p:cNvPr id="21" name="Picture 20">
            <a:extLst>
              <a:ext uri="{FF2B5EF4-FFF2-40B4-BE49-F238E27FC236}">
                <a16:creationId xmlns:a16="http://schemas.microsoft.com/office/drawing/2014/main" id="{CACEB17F-68EC-154E-C505-35EDD8898D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33" t="10114" r="1081" b="26324"/>
          <a:stretch/>
        </p:blipFill>
        <p:spPr>
          <a:xfrm>
            <a:off x="4955194" y="2160214"/>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
        <p:nvSpPr>
          <p:cNvPr id="22" name="Rounded Rectangle 2">
            <a:extLst>
              <a:ext uri="{FF2B5EF4-FFF2-40B4-BE49-F238E27FC236}">
                <a16:creationId xmlns:a16="http://schemas.microsoft.com/office/drawing/2014/main" id="{D31C32E5-F353-2216-D1EA-CE995D51271B}"/>
              </a:ext>
            </a:extLst>
          </p:cNvPr>
          <p:cNvSpPr/>
          <p:nvPr/>
        </p:nvSpPr>
        <p:spPr>
          <a:xfrm>
            <a:off x="4993934" y="3618658"/>
            <a:ext cx="1812264" cy="547779"/>
          </a:xfrm>
          <a:prstGeom prst="roundRect">
            <a:avLst/>
          </a:prstGeom>
          <a:solidFill>
            <a:srgbClr val="4EB2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rainy</a:t>
            </a:r>
          </a:p>
        </p:txBody>
      </p:sp>
      <p:pic>
        <p:nvPicPr>
          <p:cNvPr id="23" name="Picture 22">
            <a:extLst>
              <a:ext uri="{FF2B5EF4-FFF2-40B4-BE49-F238E27FC236}">
                <a16:creationId xmlns:a16="http://schemas.microsoft.com/office/drawing/2014/main" id="{D9023614-B35B-992D-1F4E-6B3FA55651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87" t="4354" r="9438" b="-7794"/>
          <a:stretch/>
        </p:blipFill>
        <p:spPr>
          <a:xfrm>
            <a:off x="2843607" y="2139110"/>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
        <p:nvSpPr>
          <p:cNvPr id="24" name="Rounded Rectangle 2">
            <a:extLst>
              <a:ext uri="{FF2B5EF4-FFF2-40B4-BE49-F238E27FC236}">
                <a16:creationId xmlns:a16="http://schemas.microsoft.com/office/drawing/2014/main" id="{3525E596-F8F7-F3B6-945A-74E474D46FEB}"/>
              </a:ext>
            </a:extLst>
          </p:cNvPr>
          <p:cNvSpPr/>
          <p:nvPr/>
        </p:nvSpPr>
        <p:spPr>
          <a:xfrm>
            <a:off x="1917558" y="5791854"/>
            <a:ext cx="1812264" cy="547779"/>
          </a:xfrm>
          <a:prstGeom prst="roundRect">
            <a:avLst/>
          </a:prstGeom>
          <a:solidFill>
            <a:srgbClr val="4EB2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foggy</a:t>
            </a:r>
          </a:p>
        </p:txBody>
      </p:sp>
      <p:grpSp>
        <p:nvGrpSpPr>
          <p:cNvPr id="3" name="Group 2">
            <a:extLst>
              <a:ext uri="{FF2B5EF4-FFF2-40B4-BE49-F238E27FC236}">
                <a16:creationId xmlns:a16="http://schemas.microsoft.com/office/drawing/2014/main" id="{1EF1C8CD-4DD1-402D-0726-A864B244A1D7}"/>
              </a:ext>
            </a:extLst>
          </p:cNvPr>
          <p:cNvGrpSpPr/>
          <p:nvPr/>
        </p:nvGrpSpPr>
        <p:grpSpPr>
          <a:xfrm>
            <a:off x="7730788" y="1826376"/>
            <a:ext cx="2271562" cy="4143330"/>
            <a:chOff x="7730788" y="1826376"/>
            <a:chExt cx="2271562" cy="4143330"/>
          </a:xfrm>
        </p:grpSpPr>
        <p:sp>
          <p:nvSpPr>
            <p:cNvPr id="2" name="Oval 1">
              <a:extLst>
                <a:ext uri="{FF2B5EF4-FFF2-40B4-BE49-F238E27FC236}">
                  <a16:creationId xmlns:a16="http://schemas.microsoft.com/office/drawing/2014/main" id="{88E79FA5-7EF0-620B-1574-B04B4D11AC92}"/>
                </a:ext>
              </a:extLst>
            </p:cNvPr>
            <p:cNvSpPr/>
            <p:nvPr/>
          </p:nvSpPr>
          <p:spPr>
            <a:xfrm>
              <a:off x="7730788" y="5479729"/>
              <a:ext cx="2271562" cy="489977"/>
            </a:xfrm>
            <a:prstGeom prst="ellipse">
              <a:avLst/>
            </a:prstGeom>
            <a:solidFill>
              <a:srgbClr val="373737">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07CB87B9-7AAD-5B18-880E-78CCF4EB8CE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71503" y="1826376"/>
              <a:ext cx="1195081" cy="3930381"/>
            </a:xfrm>
            <a:prstGeom prst="rect">
              <a:avLst/>
            </a:prstGeom>
          </p:spPr>
        </p:pic>
      </p:grpSp>
      <p:sp>
        <p:nvSpPr>
          <p:cNvPr id="13" name="Rounded Rectangle 2">
            <a:extLst>
              <a:ext uri="{FF2B5EF4-FFF2-40B4-BE49-F238E27FC236}">
                <a16:creationId xmlns:a16="http://schemas.microsoft.com/office/drawing/2014/main" id="{C39EE02D-06E6-E9ED-1E9B-F9465863D191}"/>
              </a:ext>
            </a:extLst>
          </p:cNvPr>
          <p:cNvSpPr/>
          <p:nvPr/>
        </p:nvSpPr>
        <p:spPr>
          <a:xfrm>
            <a:off x="2885818" y="3599948"/>
            <a:ext cx="1812264" cy="542991"/>
          </a:xfrm>
          <a:prstGeom prst="roundRect">
            <a:avLst>
              <a:gd name="adj" fmla="val 15540"/>
            </a:avLst>
          </a:prstGeom>
          <a:solidFill>
            <a:srgbClr val="4EB2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bg1"/>
                </a:solidFill>
              </a:rPr>
              <a:t>frosty</a:t>
            </a:r>
          </a:p>
        </p:txBody>
      </p:sp>
    </p:spTree>
    <p:extLst>
      <p:ext uri="{BB962C8B-B14F-4D97-AF65-F5344CB8AC3E}">
        <p14:creationId xmlns:p14="http://schemas.microsoft.com/office/powerpoint/2010/main" val="34519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anim calcmode="lin" valueType="num">
                                      <p:cBhvr>
                                        <p:cTn id="29" dur="500" fill="hold"/>
                                        <p:tgtEl>
                                          <p:spTgt spid="23"/>
                                        </p:tgtEl>
                                        <p:attrNameLst>
                                          <p:attrName>ppt_x</p:attrName>
                                        </p:attrNameLst>
                                      </p:cBhvr>
                                      <p:tavLst>
                                        <p:tav tm="0">
                                          <p:val>
                                            <p:strVal val="#ppt_x"/>
                                          </p:val>
                                        </p:tav>
                                        <p:tav tm="100000">
                                          <p:val>
                                            <p:strVal val="#ppt_x"/>
                                          </p:val>
                                        </p:tav>
                                      </p:tavLst>
                                    </p:anim>
                                    <p:anim calcmode="lin" valueType="num">
                                      <p:cBhvr>
                                        <p:cTn id="30" dur="5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anim calcmode="lin" valueType="num">
                                      <p:cBhvr>
                                        <p:cTn id="62" dur="500" fill="hold"/>
                                        <p:tgtEl>
                                          <p:spTgt spid="17"/>
                                        </p:tgtEl>
                                        <p:attrNameLst>
                                          <p:attrName>ppt_x</p:attrName>
                                        </p:attrNameLst>
                                      </p:cBhvr>
                                      <p:tavLst>
                                        <p:tav tm="0">
                                          <p:val>
                                            <p:strVal val="#ppt_x"/>
                                          </p:val>
                                        </p:tav>
                                        <p:tav tm="100000">
                                          <p:val>
                                            <p:strVal val="#ppt_x"/>
                                          </p:val>
                                        </p:tav>
                                      </p:tavLst>
                                    </p:anim>
                                    <p:anim calcmode="lin" valueType="num">
                                      <p:cBhvr>
                                        <p:cTn id="63" dur="500" fill="hold"/>
                                        <p:tgtEl>
                                          <p:spTgt spid="17"/>
                                        </p:tgtEl>
                                        <p:attrNameLst>
                                          <p:attrName>ppt_y</p:attrName>
                                        </p:attrNameLst>
                                      </p:cBhvr>
                                      <p:tavLst>
                                        <p:tav tm="0">
                                          <p:val>
                                            <p:strVal val="#ppt_y+.1"/>
                                          </p:val>
                                        </p:tav>
                                        <p:tav tm="100000">
                                          <p:val>
                                            <p:strVal val="#ppt_y"/>
                                          </p:val>
                                        </p:tav>
                                      </p:tavLst>
                                    </p:anim>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additive="base">
                                        <p:cTn id="72" dur="1000" fill="hold"/>
                                        <p:tgtEl>
                                          <p:spTgt spid="3"/>
                                        </p:tgtEl>
                                        <p:attrNameLst>
                                          <p:attrName>ppt_x</p:attrName>
                                        </p:attrNameLst>
                                      </p:cBhvr>
                                      <p:tavLst>
                                        <p:tav tm="0">
                                          <p:val>
                                            <p:strVal val="#ppt_x"/>
                                          </p:val>
                                        </p:tav>
                                        <p:tav tm="100000">
                                          <p:val>
                                            <p:strVal val="#ppt_x"/>
                                          </p:val>
                                        </p:tav>
                                      </p:tavLst>
                                    </p:anim>
                                    <p:anim calcmode="lin" valueType="num">
                                      <p:cBhvr additive="base">
                                        <p:cTn id="73" dur="1000" fill="hold"/>
                                        <p:tgtEl>
                                          <p:spTgt spid="3"/>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11" grpId="0" animBg="1"/>
      <p:bldP spid="19" grpId="0" animBg="1"/>
      <p:bldP spid="22" grpId="0" animBg="1"/>
      <p:bldP spid="2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C3238D94-AA1E-B0AD-F73A-18D8DC5907EF}"/>
              </a:ext>
            </a:extLst>
          </p:cNvPr>
          <p:cNvSpPr/>
          <p:nvPr/>
        </p:nvSpPr>
        <p:spPr>
          <a:xfrm>
            <a:off x="1324999" y="1408312"/>
            <a:ext cx="5659502"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Some trees do not lose their leaves in </a:t>
            </a:r>
            <a:br>
              <a:rPr lang="en-GB" dirty="0">
                <a:solidFill>
                  <a:schemeClr val="tx1"/>
                </a:solidFill>
              </a:rPr>
            </a:br>
            <a:r>
              <a:rPr lang="en-GB" dirty="0">
                <a:solidFill>
                  <a:schemeClr val="tx1"/>
                </a:solidFill>
              </a:rPr>
              <a:t>winter. The leaves are often called needles </a:t>
            </a:r>
            <a:br>
              <a:rPr lang="en-GB" dirty="0">
                <a:solidFill>
                  <a:schemeClr val="tx1"/>
                </a:solidFill>
              </a:rPr>
            </a:br>
            <a:r>
              <a:rPr lang="en-GB" dirty="0">
                <a:solidFill>
                  <a:schemeClr val="tx1"/>
                </a:solidFill>
              </a:rPr>
              <a:t>and they stay on the tree all year round. </a:t>
            </a:r>
          </a:p>
        </p:txBody>
      </p:sp>
      <p:sp>
        <p:nvSpPr>
          <p:cNvPr id="2" name="Rounded Rectangle 2">
            <a:extLst>
              <a:ext uri="{FF2B5EF4-FFF2-40B4-BE49-F238E27FC236}">
                <a16:creationId xmlns:a16="http://schemas.microsoft.com/office/drawing/2014/main" id="{C462A639-FB21-E65A-51E0-1944FF8CE564}"/>
              </a:ext>
            </a:extLst>
          </p:cNvPr>
          <p:cNvSpPr/>
          <p:nvPr/>
        </p:nvSpPr>
        <p:spPr>
          <a:xfrm>
            <a:off x="677981" y="2733684"/>
            <a:ext cx="4764031" cy="1109983"/>
          </a:xfrm>
          <a:prstGeom prst="roundRect">
            <a:avLst>
              <a:gd name="adj" fmla="val 10160"/>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Other trees begin to lose their leaves in</a:t>
            </a:r>
          </a:p>
          <a:p>
            <a:endParaRPr lang="en-GB" dirty="0">
              <a:solidFill>
                <a:schemeClr val="tx1"/>
              </a:solidFill>
            </a:endParaRPr>
          </a:p>
          <a:p>
            <a:endParaRPr lang="en-GB" dirty="0">
              <a:solidFill>
                <a:schemeClr val="tx1"/>
              </a:solidFill>
            </a:endParaRPr>
          </a:p>
        </p:txBody>
      </p:sp>
      <p:sp>
        <p:nvSpPr>
          <p:cNvPr id="9" name="Rounded Rectangle 2">
            <a:extLst>
              <a:ext uri="{FF2B5EF4-FFF2-40B4-BE49-F238E27FC236}">
                <a16:creationId xmlns:a16="http://schemas.microsoft.com/office/drawing/2014/main" id="{C9EA535A-253F-11B9-1860-EF62997DF32F}"/>
              </a:ext>
            </a:extLst>
          </p:cNvPr>
          <p:cNvSpPr/>
          <p:nvPr/>
        </p:nvSpPr>
        <p:spPr>
          <a:xfrm>
            <a:off x="1217086" y="4088804"/>
            <a:ext cx="4601207" cy="854246"/>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3"/>
            <a:r>
              <a:rPr lang="en-GB" dirty="0">
                <a:solidFill>
                  <a:schemeClr val="tx1"/>
                </a:solidFill>
              </a:rPr>
              <a:t>This means that some trees are very bare during winter!</a:t>
            </a:r>
          </a:p>
        </p:txBody>
      </p:sp>
      <p:pic>
        <p:nvPicPr>
          <p:cNvPr id="11" name="Picture 10">
            <a:extLst>
              <a:ext uri="{FF2B5EF4-FFF2-40B4-BE49-F238E27FC236}">
                <a16:creationId xmlns:a16="http://schemas.microsoft.com/office/drawing/2014/main" id="{6CC68C19-B7FD-EC32-3839-7D28DA2AB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37" r="16040" b="1827"/>
          <a:stretch/>
        </p:blipFill>
        <p:spPr>
          <a:xfrm>
            <a:off x="-1160574" y="3192928"/>
            <a:ext cx="3784664" cy="3734854"/>
          </a:xfrm>
          <a:prstGeom prst="ellipse">
            <a:avLst/>
          </a:prstGeom>
          <a:ln w="28575">
            <a:solidFill>
              <a:schemeClr val="bg1"/>
            </a:solidFill>
          </a:ln>
          <a:effectLst>
            <a:outerShdw blurRad="50800" dist="38100" dir="2700000" algn="tl" rotWithShape="0">
              <a:prstClr val="black">
                <a:alpha val="40000"/>
              </a:prstClr>
            </a:outerShdw>
          </a:effectLst>
        </p:spPr>
      </p:pic>
      <p:sp>
        <p:nvSpPr>
          <p:cNvPr id="20" name="Rounded Rectangular Callout 24">
            <a:extLst>
              <a:ext uri="{FF2B5EF4-FFF2-40B4-BE49-F238E27FC236}">
                <a16:creationId xmlns:a16="http://schemas.microsoft.com/office/drawing/2014/main" id="{7E301396-7D73-A567-7C88-69CAAC2B2707}"/>
              </a:ext>
            </a:extLst>
          </p:cNvPr>
          <p:cNvSpPr/>
          <p:nvPr/>
        </p:nvSpPr>
        <p:spPr>
          <a:xfrm>
            <a:off x="3009530" y="5060355"/>
            <a:ext cx="4273014" cy="1160713"/>
          </a:xfrm>
          <a:prstGeom prst="wedgeRoundRectCallout">
            <a:avLst>
              <a:gd name="adj1" fmla="val 59681"/>
              <a:gd name="adj2" fmla="val -34902"/>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Trees that do not lose their leaves are often called </a:t>
            </a:r>
            <a:r>
              <a:rPr lang="en-GB" b="1" dirty="0">
                <a:solidFill>
                  <a:schemeClr val="tx1"/>
                </a:solidFill>
              </a:rPr>
              <a:t>‘evergreens’</a:t>
            </a:r>
            <a:r>
              <a:rPr lang="en-GB" dirty="0">
                <a:solidFill>
                  <a:schemeClr val="tx1"/>
                </a:solidFill>
              </a:rPr>
              <a:t>. This is because they are green all year round.</a:t>
            </a:r>
          </a:p>
        </p:txBody>
      </p:sp>
      <p:pic>
        <p:nvPicPr>
          <p:cNvPr id="16" name="Picture 15">
            <a:extLst>
              <a:ext uri="{FF2B5EF4-FFF2-40B4-BE49-F238E27FC236}">
                <a16:creationId xmlns:a16="http://schemas.microsoft.com/office/drawing/2014/main" id="{60987A1A-833E-8D33-3C80-4444A8A29B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06" t="1071" r="22276" b="301"/>
          <a:stretch/>
        </p:blipFill>
        <p:spPr>
          <a:xfrm>
            <a:off x="6047679" y="195114"/>
            <a:ext cx="3784664" cy="3734854"/>
          </a:xfrm>
          <a:prstGeom prst="ellipse">
            <a:avLst/>
          </a:prstGeom>
          <a:ln w="28575">
            <a:solidFill>
              <a:schemeClr val="bg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BC3517D-87A1-A7BF-93CB-62FA820B3B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11210" y="4181385"/>
            <a:ext cx="1369486" cy="2819122"/>
          </a:xfrm>
          <a:prstGeom prst="rect">
            <a:avLst/>
          </a:prstGeom>
        </p:spPr>
      </p:pic>
      <p:sp>
        <p:nvSpPr>
          <p:cNvPr id="7" name="Rectangle: Rounded Corners 6">
            <a:extLst>
              <a:ext uri="{FF2B5EF4-FFF2-40B4-BE49-F238E27FC236}">
                <a16:creationId xmlns:a16="http://schemas.microsoft.com/office/drawing/2014/main" id="{930233F4-605B-A7ED-7684-299BF4EEE987}"/>
              </a:ext>
            </a:extLst>
          </p:cNvPr>
          <p:cNvSpPr/>
          <p:nvPr/>
        </p:nvSpPr>
        <p:spPr>
          <a:xfrm>
            <a:off x="-702643" y="268022"/>
            <a:ext cx="4764031"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Trees in Winter</a:t>
            </a:r>
            <a:endParaRPr lang="en-GB" sz="6000" b="1" dirty="0">
              <a:solidFill>
                <a:schemeClr val="bg1"/>
              </a:solidFill>
              <a:latin typeface="+mn-lt"/>
            </a:endParaRPr>
          </a:p>
        </p:txBody>
      </p:sp>
      <p:sp>
        <p:nvSpPr>
          <p:cNvPr id="4" name="TextBox 3">
            <a:extLst>
              <a:ext uri="{FF2B5EF4-FFF2-40B4-BE49-F238E27FC236}">
                <a16:creationId xmlns:a16="http://schemas.microsoft.com/office/drawing/2014/main" id="{0C921C1D-A910-EE8C-9D0A-C2CEAF1497E0}"/>
              </a:ext>
            </a:extLst>
          </p:cNvPr>
          <p:cNvSpPr txBox="1"/>
          <p:nvPr/>
        </p:nvSpPr>
        <p:spPr>
          <a:xfrm>
            <a:off x="1855433" y="3109662"/>
            <a:ext cx="3347987" cy="646331"/>
          </a:xfrm>
          <a:prstGeom prst="rect">
            <a:avLst/>
          </a:prstGeom>
          <a:noFill/>
        </p:spPr>
        <p:txBody>
          <a:bodyPr wrap="square" rtlCol="0">
            <a:spAutoFit/>
          </a:bodyPr>
          <a:lstStyle/>
          <a:p>
            <a:r>
              <a:rPr lang="en-GB" dirty="0">
                <a:solidFill>
                  <a:schemeClr val="bg1"/>
                </a:solidFill>
              </a:rPr>
              <a:t>autumn and will then lose all o </a:t>
            </a:r>
            <a:r>
              <a:rPr lang="en-GB" dirty="0">
                <a:solidFill>
                  <a:schemeClr val="tx1"/>
                </a:solidFill>
              </a:rPr>
              <a:t>their leaves during winter.</a:t>
            </a:r>
            <a:endParaRPr lang="en-GB" dirty="0"/>
          </a:p>
        </p:txBody>
      </p:sp>
      <p:sp>
        <p:nvSpPr>
          <p:cNvPr id="3" name="TextBox 2">
            <a:extLst>
              <a:ext uri="{FF2B5EF4-FFF2-40B4-BE49-F238E27FC236}">
                <a16:creationId xmlns:a16="http://schemas.microsoft.com/office/drawing/2014/main" id="{26375961-1B20-AD11-3006-151088D161E2}"/>
              </a:ext>
            </a:extLst>
          </p:cNvPr>
          <p:cNvSpPr txBox="1"/>
          <p:nvPr/>
        </p:nvSpPr>
        <p:spPr>
          <a:xfrm>
            <a:off x="1633491" y="3105834"/>
            <a:ext cx="3569929" cy="369332"/>
          </a:xfrm>
          <a:prstGeom prst="rect">
            <a:avLst/>
          </a:prstGeom>
          <a:noFill/>
        </p:spPr>
        <p:txBody>
          <a:bodyPr wrap="square" rtlCol="0">
            <a:spAutoFit/>
          </a:bodyPr>
          <a:lstStyle/>
          <a:p>
            <a:r>
              <a:rPr lang="en-GB" dirty="0">
                <a:solidFill>
                  <a:schemeClr val="tx1"/>
                </a:solidFill>
              </a:rPr>
              <a:t>autumn and will then lose all of</a:t>
            </a:r>
            <a:endParaRPr lang="en-GB" dirty="0"/>
          </a:p>
        </p:txBody>
      </p:sp>
    </p:spTree>
    <p:extLst>
      <p:ext uri="{BB962C8B-B14F-4D97-AF65-F5344CB8AC3E}">
        <p14:creationId xmlns:p14="http://schemas.microsoft.com/office/powerpoint/2010/main" val="154565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animBg="1"/>
      <p:bldP spid="20" grpId="0" animBg="1"/>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10">
            <a:extLst>
              <a:ext uri="{FF2B5EF4-FFF2-40B4-BE49-F238E27FC236}">
                <a16:creationId xmlns:a16="http://schemas.microsoft.com/office/drawing/2014/main" id="{C3B0167A-7FDD-156D-BB62-74DFB1C0742F}"/>
              </a:ext>
            </a:extLst>
          </p:cNvPr>
          <p:cNvSpPr/>
          <p:nvPr/>
        </p:nvSpPr>
        <p:spPr>
          <a:xfrm>
            <a:off x="2033337" y="2835167"/>
            <a:ext cx="5978286" cy="1428705"/>
          </a:xfrm>
          <a:prstGeom prst="roundRect">
            <a:avLst>
              <a:gd name="adj" fmla="val 12480"/>
            </a:avLst>
          </a:prstGeom>
          <a:solidFill>
            <a:schemeClr val="lt1"/>
          </a:solidFill>
          <a:ln w="28575" cap="flat" cmpd="sng">
            <a:solidFill>
              <a:srgbClr val="4EB2E5"/>
            </a:solidFill>
            <a:prstDash val="solid"/>
            <a:miter lim="800000"/>
            <a:headEnd type="none" w="sm" len="sm"/>
            <a:tailEnd type="none" w="sm" len="sm"/>
          </a:ln>
        </p:spPr>
        <p:txBody>
          <a:bodyPr spcFirstLastPara="1" wrap="square" lIns="108000" tIns="108000" rIns="108000" bIns="108000" anchor="ctr" anchorCtr="0">
            <a:spAutoFit/>
          </a:bodyPr>
          <a:lstStyle/>
          <a:p>
            <a:pPr lvl="2"/>
            <a:r>
              <a:rPr lang="en-GB" dirty="0">
                <a:solidFill>
                  <a:schemeClr val="dk1"/>
                </a:solidFill>
                <a:latin typeface="Twinkl" panose="02000000000000000000" pitchFamily="2" charset="0"/>
                <a:sym typeface="Arial"/>
              </a:rPr>
              <a:t>Some fruits still grow in winter. A crab apple is a small, sour apple. The best time to pick them is during winter. They can be used to make apple pies, crumbles or jellies.</a:t>
            </a:r>
          </a:p>
        </p:txBody>
      </p:sp>
      <p:pic>
        <p:nvPicPr>
          <p:cNvPr id="13" name="Picture 12">
            <a:extLst>
              <a:ext uri="{FF2B5EF4-FFF2-40B4-BE49-F238E27FC236}">
                <a16:creationId xmlns:a16="http://schemas.microsoft.com/office/drawing/2014/main" id="{591B1013-6D56-3D6C-2687-EF397BC929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91785" y="4236934"/>
            <a:ext cx="1306138" cy="3246194"/>
          </a:xfrm>
          <a:prstGeom prst="rect">
            <a:avLst/>
          </a:prstGeom>
        </p:spPr>
      </p:pic>
      <p:sp>
        <p:nvSpPr>
          <p:cNvPr id="7" name="Rectangle: Rounded Corners 6">
            <a:extLst>
              <a:ext uri="{FF2B5EF4-FFF2-40B4-BE49-F238E27FC236}">
                <a16:creationId xmlns:a16="http://schemas.microsoft.com/office/drawing/2014/main" id="{930233F4-605B-A7ED-7684-299BF4EEE987}"/>
              </a:ext>
            </a:extLst>
          </p:cNvPr>
          <p:cNvSpPr/>
          <p:nvPr/>
        </p:nvSpPr>
        <p:spPr>
          <a:xfrm>
            <a:off x="-702643" y="268022"/>
            <a:ext cx="8194428"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Bright Berries and Winter Fruits</a:t>
            </a:r>
            <a:endParaRPr lang="en-GB" sz="6000" b="1" dirty="0">
              <a:solidFill>
                <a:schemeClr val="bg1"/>
              </a:solidFill>
              <a:latin typeface="+mn-lt"/>
            </a:endParaRPr>
          </a:p>
        </p:txBody>
      </p:sp>
      <p:sp>
        <p:nvSpPr>
          <p:cNvPr id="3" name="Google Shape;179;p10">
            <a:extLst>
              <a:ext uri="{FF2B5EF4-FFF2-40B4-BE49-F238E27FC236}">
                <a16:creationId xmlns:a16="http://schemas.microsoft.com/office/drawing/2014/main" id="{3472327C-C837-8E86-D565-E3E0BD07148B}"/>
              </a:ext>
            </a:extLst>
          </p:cNvPr>
          <p:cNvSpPr/>
          <p:nvPr/>
        </p:nvSpPr>
        <p:spPr>
          <a:xfrm>
            <a:off x="2120425" y="1470547"/>
            <a:ext cx="5702902" cy="854246"/>
          </a:xfrm>
          <a:prstGeom prst="roundRect">
            <a:avLst>
              <a:gd name="adj" fmla="val 16667"/>
            </a:avLst>
          </a:prstGeom>
          <a:solidFill>
            <a:schemeClr val="lt1"/>
          </a:solidFill>
          <a:ln w="28575" cap="flat" cmpd="sng">
            <a:solidFill>
              <a:srgbClr val="4EB2E5"/>
            </a:solidFill>
            <a:prstDash val="solid"/>
            <a:miter lim="800000"/>
            <a:headEnd type="none" w="sm" len="sm"/>
            <a:tailEnd type="none" w="sm" len="sm"/>
          </a:ln>
        </p:spPr>
        <p:txBody>
          <a:bodyPr spcFirstLastPara="1" wrap="square" lIns="108000" tIns="108000" rIns="108000" bIns="108000" anchor="ctr" anchorCtr="0">
            <a:spAutoFit/>
          </a:bodyPr>
          <a:lstStyle/>
          <a:p>
            <a:pPr lvl="2"/>
            <a:r>
              <a:rPr lang="en-GB" dirty="0">
                <a:solidFill>
                  <a:schemeClr val="dk1"/>
                </a:solidFill>
                <a:latin typeface="Twinkl" panose="02000000000000000000" pitchFamily="2" charset="0"/>
                <a:sym typeface="Arial"/>
              </a:rPr>
              <a:t>Look out for bright red berries on rowan and holly trees during winter.</a:t>
            </a:r>
          </a:p>
        </p:txBody>
      </p:sp>
      <p:sp>
        <p:nvSpPr>
          <p:cNvPr id="23" name="Rectangle 22">
            <a:extLst>
              <a:ext uri="{FF2B5EF4-FFF2-40B4-BE49-F238E27FC236}">
                <a16:creationId xmlns:a16="http://schemas.microsoft.com/office/drawing/2014/main" id="{A3756D3E-FA16-D394-025D-3161BA5439C3}"/>
              </a:ext>
            </a:extLst>
          </p:cNvPr>
          <p:cNvSpPr/>
          <p:nvPr/>
        </p:nvSpPr>
        <p:spPr>
          <a:xfrm>
            <a:off x="4830362" y="5111968"/>
            <a:ext cx="168594" cy="52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Google Shape;187;p10">
            <a:extLst>
              <a:ext uri="{FF2B5EF4-FFF2-40B4-BE49-F238E27FC236}">
                <a16:creationId xmlns:a16="http://schemas.microsoft.com/office/drawing/2014/main" id="{FB4537D4-17E4-E7F5-EC2C-9D144BEFDB28}"/>
              </a:ext>
            </a:extLst>
          </p:cNvPr>
          <p:cNvSpPr/>
          <p:nvPr/>
        </p:nvSpPr>
        <p:spPr>
          <a:xfrm>
            <a:off x="4830362" y="4798577"/>
            <a:ext cx="2354210" cy="1467180"/>
          </a:xfrm>
          <a:prstGeom prst="wedgeRoundRectCallout">
            <a:avLst>
              <a:gd name="adj1" fmla="val 63123"/>
              <a:gd name="adj2" fmla="val -33166"/>
              <a:gd name="adj3" fmla="val 16667"/>
            </a:avLst>
          </a:prstGeom>
          <a:solidFill>
            <a:srgbClr val="00649C">
              <a:alpha val="20000"/>
            </a:srgbClr>
          </a:solidFill>
          <a:ln w="28575" cap="flat" cmpd="sng">
            <a:solidFill>
              <a:srgbClr val="00649C"/>
            </a:solidFill>
            <a:prstDash val="solid"/>
            <a:miter lim="800000"/>
            <a:headEnd type="none" w="sm" len="sm"/>
            <a:tailEnd type="none" w="sm" len="sm"/>
          </a:ln>
        </p:spPr>
        <p:txBody>
          <a:bodyPr spcFirstLastPara="1" wrap="square" lIns="108000" tIns="108000" rIns="108000" bIns="108000" anchor="ctr" anchorCtr="0">
            <a:spAutoFit/>
          </a:bodyPr>
          <a:lstStyle/>
          <a:p>
            <a:pPr lvl="0"/>
            <a:r>
              <a:rPr lang="en-GB" dirty="0">
                <a:solidFill>
                  <a:schemeClr val="dk1"/>
                </a:solidFill>
                <a:latin typeface="Twinkl" panose="02000000000000000000" pitchFamily="2" charset="0"/>
                <a:sym typeface="Arial"/>
              </a:rPr>
              <a:t>Why might bare trees in winter make it easier to spot birds?</a:t>
            </a:r>
          </a:p>
        </p:txBody>
      </p:sp>
      <p:pic>
        <p:nvPicPr>
          <p:cNvPr id="17" name="Picture 16">
            <a:extLst>
              <a:ext uri="{FF2B5EF4-FFF2-40B4-BE49-F238E27FC236}">
                <a16:creationId xmlns:a16="http://schemas.microsoft.com/office/drawing/2014/main" id="{4704B8D0-297C-D886-418C-55FFB52B4318}"/>
              </a:ext>
            </a:extLst>
          </p:cNvPr>
          <p:cNvPicPr>
            <a:picLocks noChangeAspect="1"/>
          </p:cNvPicPr>
          <p:nvPr/>
        </p:nvPicPr>
        <p:blipFill>
          <a:blip r:embed="rId3" cstate="print">
            <a:extLst>
              <a:ext uri="{28A0092B-C50C-407E-A947-70E740481C1C}">
                <a14:useLocalDpi xmlns:a14="http://schemas.microsoft.com/office/drawing/2010/main" val="0"/>
              </a:ext>
            </a:extLst>
          </a:blip>
          <a:srcRect l="16555" r="16555"/>
          <a:stretch/>
        </p:blipFill>
        <p:spPr>
          <a:xfrm>
            <a:off x="1296928" y="1187508"/>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70C7FC14-9384-24A0-CDBF-FA093FF1B721}"/>
              </a:ext>
            </a:extLst>
          </p:cNvPr>
          <p:cNvPicPr>
            <a:picLocks noChangeAspect="1"/>
          </p:cNvPicPr>
          <p:nvPr/>
        </p:nvPicPr>
        <p:blipFill>
          <a:blip r:embed="rId4" cstate="print">
            <a:extLst>
              <a:ext uri="{28A0092B-C50C-407E-A947-70E740481C1C}">
                <a14:useLocalDpi xmlns:a14="http://schemas.microsoft.com/office/drawing/2010/main" val="0"/>
              </a:ext>
            </a:extLst>
          </a:blip>
          <a:srcRect l="16581" r="16581"/>
          <a:stretch/>
        </p:blipFill>
        <p:spPr>
          <a:xfrm>
            <a:off x="561692" y="2361875"/>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34EC407C-B937-0C22-46DF-0B05FDE57D4C}"/>
              </a:ext>
            </a:extLst>
          </p:cNvPr>
          <p:cNvPicPr>
            <a:picLocks noChangeAspect="1"/>
          </p:cNvPicPr>
          <p:nvPr/>
        </p:nvPicPr>
        <p:blipFill>
          <a:blip r:embed="rId5" cstate="print">
            <a:extLst>
              <a:ext uri="{28A0092B-C50C-407E-A947-70E740481C1C}">
                <a14:useLocalDpi xmlns:a14="http://schemas.microsoft.com/office/drawing/2010/main" val="0"/>
              </a:ext>
            </a:extLst>
          </a:blip>
          <a:srcRect l="16555" r="16555"/>
          <a:stretch/>
        </p:blipFill>
        <p:spPr>
          <a:xfrm>
            <a:off x="1259056" y="3364806"/>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C7754F0-F31A-340B-A0D4-EBE27A25DE37}"/>
              </a:ext>
            </a:extLst>
          </p:cNvPr>
          <p:cNvPicPr>
            <a:picLocks noChangeAspect="1"/>
          </p:cNvPicPr>
          <p:nvPr/>
        </p:nvPicPr>
        <p:blipFill>
          <a:blip r:embed="rId6" cstate="print">
            <a:extLst>
              <a:ext uri="{28A0092B-C50C-407E-A947-70E740481C1C}">
                <a14:useLocalDpi xmlns:a14="http://schemas.microsoft.com/office/drawing/2010/main" val="0"/>
              </a:ext>
            </a:extLst>
          </a:blip>
          <a:srcRect t="16772" b="16772"/>
          <a:stretch/>
        </p:blipFill>
        <p:spPr>
          <a:xfrm>
            <a:off x="545618" y="4487015"/>
            <a:ext cx="1751656" cy="1747162"/>
          </a:xfrm>
          <a:prstGeom prst="ellipse">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27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0" presetClass="entr" presetSubtype="0" fill="hold" nodeType="afterEffect">
                                  <p:stCondLst>
                                    <p:cond delay="5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2">
            <a:extLst>
              <a:ext uri="{FF2B5EF4-FFF2-40B4-BE49-F238E27FC236}">
                <a16:creationId xmlns:a16="http://schemas.microsoft.com/office/drawing/2014/main" id="{685BF1CE-8A62-F7E7-D9B9-3BA8E7EB031E}"/>
              </a:ext>
            </a:extLst>
          </p:cNvPr>
          <p:cNvSpPr/>
          <p:nvPr/>
        </p:nvSpPr>
        <p:spPr>
          <a:xfrm>
            <a:off x="2237640" y="2708589"/>
            <a:ext cx="5659502"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Primroses are visited by insects, </a:t>
            </a:r>
            <a:br>
              <a:rPr lang="en-GB" dirty="0">
                <a:solidFill>
                  <a:schemeClr val="tx1"/>
                </a:solidFill>
              </a:rPr>
            </a:br>
            <a:r>
              <a:rPr lang="en-GB" dirty="0">
                <a:solidFill>
                  <a:schemeClr val="tx1"/>
                </a:solidFill>
              </a:rPr>
              <a:t>such as butterflies and bees who like </a:t>
            </a:r>
            <a:br>
              <a:rPr lang="en-GB" dirty="0">
                <a:solidFill>
                  <a:schemeClr val="tx1"/>
                </a:solidFill>
              </a:rPr>
            </a:br>
            <a:r>
              <a:rPr lang="en-GB" dirty="0">
                <a:solidFill>
                  <a:schemeClr val="tx1"/>
                </a:solidFill>
              </a:rPr>
              <a:t>to drink their delicious nectar.</a:t>
            </a:r>
          </a:p>
        </p:txBody>
      </p:sp>
      <p:sp>
        <p:nvSpPr>
          <p:cNvPr id="5" name="Rounded Rectangle 2">
            <a:extLst>
              <a:ext uri="{FF2B5EF4-FFF2-40B4-BE49-F238E27FC236}">
                <a16:creationId xmlns:a16="http://schemas.microsoft.com/office/drawing/2014/main" id="{C3238D94-AA1E-B0AD-F73A-18D8DC5907EF}"/>
              </a:ext>
            </a:extLst>
          </p:cNvPr>
          <p:cNvSpPr/>
          <p:nvPr/>
        </p:nvSpPr>
        <p:spPr>
          <a:xfrm>
            <a:off x="1248797" y="1408312"/>
            <a:ext cx="5659502"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Primroses </a:t>
            </a:r>
            <a:r>
              <a:rPr lang="en-GB" dirty="0">
                <a:solidFill>
                  <a:schemeClr val="tx1"/>
                </a:solidFill>
              </a:rPr>
              <a:t>and snowdrops are two flowers </a:t>
            </a:r>
            <a:br>
              <a:rPr lang="en-GB" dirty="0">
                <a:solidFill>
                  <a:schemeClr val="tx1"/>
                </a:solidFill>
              </a:rPr>
            </a:br>
            <a:r>
              <a:rPr lang="en-GB" dirty="0">
                <a:solidFill>
                  <a:schemeClr val="tx1"/>
                </a:solidFill>
              </a:rPr>
              <a:t>that you will see in hedgerows and forests </a:t>
            </a:r>
            <a:br>
              <a:rPr lang="en-GB" dirty="0">
                <a:solidFill>
                  <a:schemeClr val="tx1"/>
                </a:solidFill>
              </a:rPr>
            </a:br>
            <a:r>
              <a:rPr lang="en-GB" dirty="0">
                <a:solidFill>
                  <a:schemeClr val="tx1"/>
                </a:solidFill>
              </a:rPr>
              <a:t>in the winter months.</a:t>
            </a:r>
          </a:p>
        </p:txBody>
      </p:sp>
      <p:pic>
        <p:nvPicPr>
          <p:cNvPr id="11" name="Picture 10">
            <a:extLst>
              <a:ext uri="{FF2B5EF4-FFF2-40B4-BE49-F238E27FC236}">
                <a16:creationId xmlns:a16="http://schemas.microsoft.com/office/drawing/2014/main" id="{6CC68C19-B7FD-EC32-3839-7D28DA2AB2BA}"/>
              </a:ext>
            </a:extLst>
          </p:cNvPr>
          <p:cNvPicPr>
            <a:picLocks noChangeAspect="1"/>
          </p:cNvPicPr>
          <p:nvPr/>
        </p:nvPicPr>
        <p:blipFill>
          <a:blip r:embed="rId2" cstate="print">
            <a:extLst>
              <a:ext uri="{28A0092B-C50C-407E-A947-70E740481C1C}">
                <a14:useLocalDpi xmlns:a14="http://schemas.microsoft.com/office/drawing/2010/main" val="0"/>
              </a:ext>
            </a:extLst>
          </a:blip>
          <a:srcRect l="16222" r="16222"/>
          <a:stretch/>
        </p:blipFill>
        <p:spPr>
          <a:xfrm>
            <a:off x="-1160574" y="3192928"/>
            <a:ext cx="3784664" cy="3734854"/>
          </a:xfrm>
          <a:prstGeom prst="ellipse">
            <a:avLst/>
          </a:prstGeom>
          <a:ln w="28575">
            <a:solidFill>
              <a:schemeClr val="bg1"/>
            </a:solidFill>
          </a:ln>
          <a:effectLst>
            <a:outerShdw blurRad="50800" dist="38100" dir="2700000" algn="tl" rotWithShape="0">
              <a:prstClr val="black">
                <a:alpha val="40000"/>
              </a:prstClr>
            </a:outerShdw>
          </a:effectLst>
        </p:spPr>
      </p:pic>
      <p:sp>
        <p:nvSpPr>
          <p:cNvPr id="20" name="Rounded Rectangular Callout 24">
            <a:extLst>
              <a:ext uri="{FF2B5EF4-FFF2-40B4-BE49-F238E27FC236}">
                <a16:creationId xmlns:a16="http://schemas.microsoft.com/office/drawing/2014/main" id="{7E301396-7D73-A567-7C88-69CAAC2B2707}"/>
              </a:ext>
            </a:extLst>
          </p:cNvPr>
          <p:cNvSpPr/>
          <p:nvPr/>
        </p:nvSpPr>
        <p:spPr>
          <a:xfrm>
            <a:off x="3668487" y="5449688"/>
            <a:ext cx="3579368" cy="854246"/>
          </a:xfrm>
          <a:prstGeom prst="wedgeRoundRectCallout">
            <a:avLst>
              <a:gd name="adj1" fmla="val 60898"/>
              <a:gd name="adj2" fmla="val -51468"/>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Have you ever seen any of these flowers on a winter walk? </a:t>
            </a:r>
          </a:p>
        </p:txBody>
      </p:sp>
      <p:pic>
        <p:nvPicPr>
          <p:cNvPr id="16" name="Picture 15">
            <a:extLst>
              <a:ext uri="{FF2B5EF4-FFF2-40B4-BE49-F238E27FC236}">
                <a16:creationId xmlns:a16="http://schemas.microsoft.com/office/drawing/2014/main" id="{60987A1A-833E-8D33-3C80-4444A8A29BE2}"/>
              </a:ext>
            </a:extLst>
          </p:cNvPr>
          <p:cNvPicPr>
            <a:picLocks noChangeAspect="1"/>
          </p:cNvPicPr>
          <p:nvPr/>
        </p:nvPicPr>
        <p:blipFill>
          <a:blip r:embed="rId3" cstate="print">
            <a:extLst>
              <a:ext uri="{28A0092B-C50C-407E-A947-70E740481C1C}">
                <a14:useLocalDpi xmlns:a14="http://schemas.microsoft.com/office/drawing/2010/main" val="0"/>
              </a:ext>
            </a:extLst>
          </a:blip>
          <a:srcRect l="16249" r="16249"/>
          <a:stretch/>
        </p:blipFill>
        <p:spPr>
          <a:xfrm>
            <a:off x="6047679" y="195114"/>
            <a:ext cx="3784664" cy="3734854"/>
          </a:xfrm>
          <a:prstGeom prst="ellipse">
            <a:avLst/>
          </a:prstGeom>
          <a:ln w="28575">
            <a:solidFill>
              <a:schemeClr val="bg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BC3517D-87A1-A7BF-93CB-62FA820B3B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77075" y="4181384"/>
            <a:ext cx="1447181" cy="3296115"/>
          </a:xfrm>
          <a:prstGeom prst="rect">
            <a:avLst/>
          </a:prstGeom>
        </p:spPr>
      </p:pic>
      <p:sp>
        <p:nvSpPr>
          <p:cNvPr id="7" name="Rectangle: Rounded Corners 6">
            <a:extLst>
              <a:ext uri="{FF2B5EF4-FFF2-40B4-BE49-F238E27FC236}">
                <a16:creationId xmlns:a16="http://schemas.microsoft.com/office/drawing/2014/main" id="{930233F4-605B-A7ED-7684-299BF4EEE987}"/>
              </a:ext>
            </a:extLst>
          </p:cNvPr>
          <p:cNvSpPr/>
          <p:nvPr/>
        </p:nvSpPr>
        <p:spPr>
          <a:xfrm>
            <a:off x="-702643" y="268022"/>
            <a:ext cx="4915413"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Winter Flowers</a:t>
            </a:r>
            <a:endParaRPr lang="en-GB" sz="6000" b="1" dirty="0">
              <a:solidFill>
                <a:schemeClr val="bg1"/>
              </a:solidFill>
              <a:latin typeface="+mn-lt"/>
            </a:endParaRPr>
          </a:p>
        </p:txBody>
      </p:sp>
      <p:sp>
        <p:nvSpPr>
          <p:cNvPr id="4" name="TextBox 3" hidden="1">
            <a:extLst>
              <a:ext uri="{FF2B5EF4-FFF2-40B4-BE49-F238E27FC236}">
                <a16:creationId xmlns:a16="http://schemas.microsoft.com/office/drawing/2014/main" id="{0C921C1D-A910-EE8C-9D0A-C2CEAF1497E0}"/>
              </a:ext>
            </a:extLst>
          </p:cNvPr>
          <p:cNvSpPr txBox="1"/>
          <p:nvPr/>
        </p:nvSpPr>
        <p:spPr>
          <a:xfrm>
            <a:off x="1855433" y="3109662"/>
            <a:ext cx="3347987" cy="646331"/>
          </a:xfrm>
          <a:prstGeom prst="rect">
            <a:avLst/>
          </a:prstGeom>
          <a:noFill/>
        </p:spPr>
        <p:txBody>
          <a:bodyPr wrap="square" rtlCol="0">
            <a:spAutoFit/>
          </a:bodyPr>
          <a:lstStyle/>
          <a:p>
            <a:r>
              <a:rPr lang="en-GB" dirty="0">
                <a:solidFill>
                  <a:schemeClr val="bg1"/>
                </a:solidFill>
              </a:rPr>
              <a:t>autumn and will then lose all o </a:t>
            </a:r>
            <a:r>
              <a:rPr lang="en-GB" dirty="0">
                <a:solidFill>
                  <a:schemeClr val="tx1"/>
                </a:solidFill>
              </a:rPr>
              <a:t>their leaves during winter.</a:t>
            </a:r>
            <a:endParaRPr lang="en-GB" dirty="0"/>
          </a:p>
        </p:txBody>
      </p:sp>
      <p:sp>
        <p:nvSpPr>
          <p:cNvPr id="3" name="TextBox 2" hidden="1">
            <a:extLst>
              <a:ext uri="{FF2B5EF4-FFF2-40B4-BE49-F238E27FC236}">
                <a16:creationId xmlns:a16="http://schemas.microsoft.com/office/drawing/2014/main" id="{26375961-1B20-AD11-3006-151088D161E2}"/>
              </a:ext>
            </a:extLst>
          </p:cNvPr>
          <p:cNvSpPr txBox="1"/>
          <p:nvPr/>
        </p:nvSpPr>
        <p:spPr>
          <a:xfrm>
            <a:off x="1633491" y="3105834"/>
            <a:ext cx="3569929" cy="369332"/>
          </a:xfrm>
          <a:prstGeom prst="rect">
            <a:avLst/>
          </a:prstGeom>
          <a:noFill/>
        </p:spPr>
        <p:txBody>
          <a:bodyPr wrap="square" rtlCol="0">
            <a:spAutoFit/>
          </a:bodyPr>
          <a:lstStyle/>
          <a:p>
            <a:r>
              <a:rPr lang="en-GB" dirty="0">
                <a:solidFill>
                  <a:schemeClr val="tx1"/>
                </a:solidFill>
              </a:rPr>
              <a:t>autumn and will then lose all of</a:t>
            </a:r>
            <a:endParaRPr lang="en-GB" dirty="0"/>
          </a:p>
        </p:txBody>
      </p:sp>
    </p:spTree>
    <p:extLst>
      <p:ext uri="{BB962C8B-B14F-4D97-AF65-F5344CB8AC3E}">
        <p14:creationId xmlns:p14="http://schemas.microsoft.com/office/powerpoint/2010/main" val="12846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30233F4-605B-A7ED-7684-299BF4EEE987}"/>
              </a:ext>
            </a:extLst>
          </p:cNvPr>
          <p:cNvSpPr/>
          <p:nvPr/>
        </p:nvSpPr>
        <p:spPr>
          <a:xfrm>
            <a:off x="-702644" y="268022"/>
            <a:ext cx="5274643" cy="994306"/>
          </a:xfrm>
          <a:prstGeom prst="roundRect">
            <a:avLst/>
          </a:prstGeom>
          <a:solidFill>
            <a:srgbClr val="4EB2E5"/>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GB" sz="3600" b="1" dirty="0">
                <a:solidFill>
                  <a:schemeClr val="bg1"/>
                </a:solidFill>
              </a:rPr>
              <a:t>Animals in Winter</a:t>
            </a:r>
            <a:endParaRPr lang="en-GB" sz="6000" b="1" dirty="0">
              <a:solidFill>
                <a:schemeClr val="bg1"/>
              </a:solidFill>
              <a:latin typeface="+mn-lt"/>
            </a:endParaRPr>
          </a:p>
        </p:txBody>
      </p:sp>
      <p:sp>
        <p:nvSpPr>
          <p:cNvPr id="3" name="Rounded Rectangle 18">
            <a:extLst>
              <a:ext uri="{FF2B5EF4-FFF2-40B4-BE49-F238E27FC236}">
                <a16:creationId xmlns:a16="http://schemas.microsoft.com/office/drawing/2014/main" id="{90DC8F19-561E-A57E-903E-8B640D583060}"/>
              </a:ext>
            </a:extLst>
          </p:cNvPr>
          <p:cNvSpPr/>
          <p:nvPr/>
        </p:nvSpPr>
        <p:spPr>
          <a:xfrm>
            <a:off x="2527696" y="1313090"/>
            <a:ext cx="4782281" cy="1773647"/>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r>
              <a:rPr lang="en-GB" dirty="0">
                <a:solidFill>
                  <a:schemeClr val="tx1"/>
                </a:solidFill>
              </a:rPr>
              <a:t>In winter in the UK, it is too cold for many birds so they travel to warmer countries. This is called </a:t>
            </a:r>
            <a:r>
              <a:rPr lang="en-GB" b="1" dirty="0">
                <a:solidFill>
                  <a:schemeClr val="tx1"/>
                </a:solidFill>
              </a:rPr>
              <a:t>migration</a:t>
            </a:r>
            <a:r>
              <a:rPr lang="en-GB" dirty="0">
                <a:solidFill>
                  <a:schemeClr val="tx1"/>
                </a:solidFill>
              </a:rPr>
              <a:t>. </a:t>
            </a:r>
            <a:br>
              <a:rPr lang="en-GB" dirty="0">
                <a:solidFill>
                  <a:schemeClr val="tx1"/>
                </a:solidFill>
              </a:rPr>
            </a:br>
            <a:r>
              <a:rPr lang="en-GB" dirty="0">
                <a:solidFill>
                  <a:schemeClr val="tx1"/>
                </a:solidFill>
              </a:rPr>
              <a:t>The birds then return in spring when </a:t>
            </a:r>
            <a:br>
              <a:rPr lang="en-GB" dirty="0">
                <a:solidFill>
                  <a:schemeClr val="tx1"/>
                </a:solidFill>
              </a:rPr>
            </a:br>
            <a:r>
              <a:rPr lang="en-GB" dirty="0">
                <a:solidFill>
                  <a:schemeClr val="tx1"/>
                </a:solidFill>
              </a:rPr>
              <a:t>the weather is warmer again. </a:t>
            </a:r>
          </a:p>
        </p:txBody>
      </p:sp>
      <p:sp>
        <p:nvSpPr>
          <p:cNvPr id="4" name="Rounded Rectangle 15">
            <a:extLst>
              <a:ext uri="{FF2B5EF4-FFF2-40B4-BE49-F238E27FC236}">
                <a16:creationId xmlns:a16="http://schemas.microsoft.com/office/drawing/2014/main" id="{3CCD0250-7171-D886-3BBC-A096B1A48A73}"/>
              </a:ext>
            </a:extLst>
          </p:cNvPr>
          <p:cNvSpPr/>
          <p:nvPr/>
        </p:nvSpPr>
        <p:spPr>
          <a:xfrm>
            <a:off x="2210180" y="3212005"/>
            <a:ext cx="5274643" cy="1160713"/>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576000" tIns="108000" rIns="108000" bIns="108000" rtlCol="0" anchor="ctr">
            <a:spAutoFit/>
          </a:bodyPr>
          <a:lstStyle/>
          <a:p>
            <a:r>
              <a:rPr lang="en-GB" dirty="0">
                <a:solidFill>
                  <a:schemeClr val="tx1"/>
                </a:solidFill>
              </a:rPr>
              <a:t>Some animals, such as hedgehogs and bats sleep through the winter and wake up once it’s warm again. This is called </a:t>
            </a:r>
            <a:r>
              <a:rPr lang="en-GB" b="1" dirty="0">
                <a:solidFill>
                  <a:schemeClr val="tx1"/>
                </a:solidFill>
              </a:rPr>
              <a:t>hibernation</a:t>
            </a:r>
            <a:r>
              <a:rPr lang="en-GB" dirty="0">
                <a:solidFill>
                  <a:schemeClr val="tx1"/>
                </a:solidFill>
              </a:rPr>
              <a:t>. </a:t>
            </a:r>
          </a:p>
        </p:txBody>
      </p:sp>
      <p:sp>
        <p:nvSpPr>
          <p:cNvPr id="8" name="Rounded Rectangle 18">
            <a:extLst>
              <a:ext uri="{FF2B5EF4-FFF2-40B4-BE49-F238E27FC236}">
                <a16:creationId xmlns:a16="http://schemas.microsoft.com/office/drawing/2014/main" id="{F103B5DA-478C-009E-D540-F187DD9BA312}"/>
              </a:ext>
            </a:extLst>
          </p:cNvPr>
          <p:cNvSpPr/>
          <p:nvPr/>
        </p:nvSpPr>
        <p:spPr>
          <a:xfrm>
            <a:off x="2527696" y="4520607"/>
            <a:ext cx="4869369" cy="854246"/>
          </a:xfrm>
          <a:prstGeom prst="roundRect">
            <a:avLst/>
          </a:prstGeom>
          <a:solidFill>
            <a:schemeClr val="bg1"/>
          </a:solidFill>
          <a:ln w="28575">
            <a:solidFill>
              <a:srgbClr val="4EB2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r>
              <a:rPr lang="en-GB" dirty="0">
                <a:solidFill>
                  <a:schemeClr val="tx1"/>
                </a:solidFill>
              </a:rPr>
              <a:t>Cats and dogs grow extra fur so they </a:t>
            </a:r>
            <a:br>
              <a:rPr lang="en-GB" dirty="0">
                <a:solidFill>
                  <a:schemeClr val="tx1"/>
                </a:solidFill>
              </a:rPr>
            </a:br>
            <a:r>
              <a:rPr lang="en-GB" dirty="0">
                <a:solidFill>
                  <a:schemeClr val="tx1"/>
                </a:solidFill>
              </a:rPr>
              <a:t>can stay warm in the winter months. </a:t>
            </a:r>
          </a:p>
        </p:txBody>
      </p:sp>
      <p:sp>
        <p:nvSpPr>
          <p:cNvPr id="12" name="Rounded Rectangular Callout 24">
            <a:extLst>
              <a:ext uri="{FF2B5EF4-FFF2-40B4-BE49-F238E27FC236}">
                <a16:creationId xmlns:a16="http://schemas.microsoft.com/office/drawing/2014/main" id="{38248CA7-F57B-E834-3099-686C8043DAEB}"/>
              </a:ext>
            </a:extLst>
          </p:cNvPr>
          <p:cNvSpPr/>
          <p:nvPr/>
        </p:nvSpPr>
        <p:spPr>
          <a:xfrm>
            <a:off x="2020968" y="5458256"/>
            <a:ext cx="4069114" cy="854246"/>
          </a:xfrm>
          <a:prstGeom prst="wedgeRoundRectCallout">
            <a:avLst>
              <a:gd name="adj1" fmla="val -57067"/>
              <a:gd name="adj2" fmla="val -33713"/>
              <a:gd name="adj3" fmla="val 16667"/>
            </a:avLst>
          </a:prstGeom>
          <a:solidFill>
            <a:srgbClr val="00649C">
              <a:alpha val="20000"/>
            </a:srgbClr>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What do you think it is like for the animals that fly to another country? </a:t>
            </a:r>
          </a:p>
        </p:txBody>
      </p:sp>
      <p:grpSp>
        <p:nvGrpSpPr>
          <p:cNvPr id="13" name="Group 12">
            <a:extLst>
              <a:ext uri="{FF2B5EF4-FFF2-40B4-BE49-F238E27FC236}">
                <a16:creationId xmlns:a16="http://schemas.microsoft.com/office/drawing/2014/main" id="{228568A8-1B81-4AAF-931B-7E5393219DF6}"/>
              </a:ext>
            </a:extLst>
          </p:cNvPr>
          <p:cNvGrpSpPr/>
          <p:nvPr/>
        </p:nvGrpSpPr>
        <p:grpSpPr>
          <a:xfrm>
            <a:off x="272143" y="4764687"/>
            <a:ext cx="2026953" cy="3697163"/>
            <a:chOff x="7730788" y="1826376"/>
            <a:chExt cx="2271562" cy="4143330"/>
          </a:xfrm>
        </p:grpSpPr>
        <p:sp>
          <p:nvSpPr>
            <p:cNvPr id="17" name="Oval 16">
              <a:extLst>
                <a:ext uri="{FF2B5EF4-FFF2-40B4-BE49-F238E27FC236}">
                  <a16:creationId xmlns:a16="http://schemas.microsoft.com/office/drawing/2014/main" id="{32EB7C0C-AF22-B7EA-7411-830C46D8567D}"/>
                </a:ext>
              </a:extLst>
            </p:cNvPr>
            <p:cNvSpPr/>
            <p:nvPr/>
          </p:nvSpPr>
          <p:spPr>
            <a:xfrm>
              <a:off x="7730788" y="5479729"/>
              <a:ext cx="2271562" cy="489977"/>
            </a:xfrm>
            <a:prstGeom prst="ellipse">
              <a:avLst/>
            </a:prstGeom>
            <a:solidFill>
              <a:srgbClr val="373737">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2CC5BC07-B251-88CB-DCA6-5230465BB1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71503" y="1826376"/>
              <a:ext cx="1195081" cy="3930381"/>
            </a:xfrm>
            <a:prstGeom prst="rect">
              <a:avLst/>
            </a:prstGeom>
          </p:spPr>
        </p:pic>
      </p:grpSp>
      <p:pic>
        <p:nvPicPr>
          <p:cNvPr id="21" name="Picture 20">
            <a:extLst>
              <a:ext uri="{FF2B5EF4-FFF2-40B4-BE49-F238E27FC236}">
                <a16:creationId xmlns:a16="http://schemas.microsoft.com/office/drawing/2014/main" id="{DCA9EC4F-5288-5778-EB09-6B603182B351}"/>
              </a:ext>
            </a:extLst>
          </p:cNvPr>
          <p:cNvPicPr>
            <a:picLocks noChangeAspect="1"/>
          </p:cNvPicPr>
          <p:nvPr/>
        </p:nvPicPr>
        <p:blipFill>
          <a:blip r:embed="rId3" cstate="print">
            <a:extLst>
              <a:ext uri="{28A0092B-C50C-407E-A947-70E740481C1C}">
                <a14:useLocalDpi xmlns:a14="http://schemas.microsoft.com/office/drawing/2010/main" val="0"/>
              </a:ext>
            </a:extLst>
          </a:blip>
          <a:srcRect l="16566" r="16566"/>
          <a:stretch/>
        </p:blipFill>
        <p:spPr>
          <a:xfrm>
            <a:off x="6671681" y="1044108"/>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56AB34CE-D52C-05D7-A0AA-FE7D63BCE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2" t="1105" r="-1" b="372"/>
          <a:stretch/>
        </p:blipFill>
        <p:spPr>
          <a:xfrm>
            <a:off x="758415" y="2737851"/>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93C1E89A-5817-1E9A-BD9D-73E1F40227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10" t="-581" r="29882" b="581"/>
          <a:stretch/>
        </p:blipFill>
        <p:spPr>
          <a:xfrm>
            <a:off x="6601164" y="4373021"/>
            <a:ext cx="1877436" cy="1872619"/>
          </a:xfrm>
          <a:prstGeom prst="ellipse">
            <a:avLst/>
          </a:prstGeom>
          <a:ln w="381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800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anim calcmode="lin" valueType="num">
                                      <p:cBhvr>
                                        <p:cTn id="35" dur="500" fill="hold"/>
                                        <p:tgtEl>
                                          <p:spTgt spid="23"/>
                                        </p:tgtEl>
                                        <p:attrNameLst>
                                          <p:attrName>ppt_x</p:attrName>
                                        </p:attrNameLst>
                                      </p:cBhvr>
                                      <p:tavLst>
                                        <p:tav tm="0">
                                          <p:val>
                                            <p:strVal val="#ppt_x"/>
                                          </p:val>
                                        </p:tav>
                                        <p:tav tm="100000">
                                          <p:val>
                                            <p:strVal val="#ppt_x"/>
                                          </p:val>
                                        </p:tav>
                                      </p:tavLst>
                                    </p:anim>
                                    <p:anim calcmode="lin" valueType="num">
                                      <p:cBhvr>
                                        <p:cTn id="36" dur="5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2"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206</TotalTime>
  <Words>816</Words>
  <Application>Microsoft Office PowerPoint</Application>
  <PresentationFormat>On-screen Show (4:3)</PresentationFormat>
  <Paragraphs>60</Paragraphs>
  <Slides>14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Roboto</vt:lpstr>
      <vt:lpstr>Arial</vt:lpstr>
      <vt:lpstr>Twinkl</vt:lpstr>
      <vt:lpstr>Calibri</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Faye Leather</cp:lastModifiedBy>
  <cp:revision>24</cp:revision>
  <dcterms:created xsi:type="dcterms:W3CDTF">2022-11-03T14:18:28Z</dcterms:created>
  <dcterms:modified xsi:type="dcterms:W3CDTF">2022-12-08T15:39:51Z</dcterms:modified>
</cp:coreProperties>
</file>